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4"/>
    <p:sldMasterId id="2147484199" r:id="rId5"/>
    <p:sldMasterId id="2147484232" r:id="rId6"/>
    <p:sldMasterId id="2147484272" r:id="rId7"/>
  </p:sldMasterIdLst>
  <p:notesMasterIdLst>
    <p:notesMasterId r:id="rId38"/>
  </p:notesMasterIdLst>
  <p:sldIdLst>
    <p:sldId id="395" r:id="rId8"/>
    <p:sldId id="397" r:id="rId9"/>
    <p:sldId id="257" r:id="rId10"/>
    <p:sldId id="499" r:id="rId11"/>
    <p:sldId id="2076136598" r:id="rId12"/>
    <p:sldId id="2076136540" r:id="rId13"/>
    <p:sldId id="2076136587" r:id="rId14"/>
    <p:sldId id="2076136574" r:id="rId15"/>
    <p:sldId id="2119" r:id="rId16"/>
    <p:sldId id="2076136527" r:id="rId17"/>
    <p:sldId id="2076136588" r:id="rId18"/>
    <p:sldId id="1734" r:id="rId19"/>
    <p:sldId id="6049" r:id="rId20"/>
    <p:sldId id="2076136585" r:id="rId21"/>
    <p:sldId id="2076136609" r:id="rId22"/>
    <p:sldId id="2076136582" r:id="rId23"/>
    <p:sldId id="2076136600" r:id="rId24"/>
    <p:sldId id="2076136581" r:id="rId25"/>
    <p:sldId id="2076136603" r:id="rId26"/>
    <p:sldId id="2076136611" r:id="rId27"/>
    <p:sldId id="2076136599" r:id="rId28"/>
    <p:sldId id="2076136606" r:id="rId29"/>
    <p:sldId id="2076136601" r:id="rId30"/>
    <p:sldId id="2076136602" r:id="rId31"/>
    <p:sldId id="2076136572" r:id="rId32"/>
    <p:sldId id="9845" r:id="rId33"/>
    <p:sldId id="9848" r:id="rId34"/>
    <p:sldId id="2076136608" r:id="rId35"/>
    <p:sldId id="2076136610" r:id="rId36"/>
    <p:sldId id="207613656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31841F-BD78-3643-B56D-0655BB2AE2C0}">
          <p14:sldIdLst>
            <p14:sldId id="395"/>
            <p14:sldId id="397"/>
            <p14:sldId id="257"/>
          </p14:sldIdLst>
        </p14:section>
        <p14:section name="Challenges" id="{88026C97-3DD3-4725-B0E9-250E4C3C1D72}">
          <p14:sldIdLst>
            <p14:sldId id="499"/>
            <p14:sldId id="2076136598"/>
            <p14:sldId id="2076136540"/>
            <p14:sldId id="2076136587"/>
            <p14:sldId id="2076136574"/>
            <p14:sldId id="2119"/>
            <p14:sldId id="2076136527"/>
            <p14:sldId id="2076136588"/>
            <p14:sldId id="1734"/>
            <p14:sldId id="6049"/>
            <p14:sldId id="2076136585"/>
            <p14:sldId id="2076136609"/>
            <p14:sldId id="2076136582"/>
            <p14:sldId id="2076136600"/>
            <p14:sldId id="2076136581"/>
            <p14:sldId id="2076136603"/>
            <p14:sldId id="2076136611"/>
            <p14:sldId id="2076136599"/>
            <p14:sldId id="2076136606"/>
            <p14:sldId id="2076136601"/>
            <p14:sldId id="2076136602"/>
            <p14:sldId id="2076136572"/>
            <p14:sldId id="9845"/>
            <p14:sldId id="9848"/>
            <p14:sldId id="2076136608"/>
            <p14:sldId id="2076136610"/>
          </p14:sldIdLst>
        </p14:section>
        <p14:section name="Closing" id="{5D731C4D-23C4-F84E-AB60-435721EB3561}">
          <p14:sldIdLst>
            <p14:sldId id="20761365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78D3"/>
    <a:srgbClr val="FF8B03"/>
    <a:srgbClr val="000000"/>
    <a:srgbClr val="008172"/>
    <a:srgbClr val="006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369" autoAdjust="0"/>
    <p:restoredTop sz="73438" autoAdjust="0"/>
  </p:normalViewPr>
  <p:slideViewPr>
    <p:cSldViewPr snapToGrid="0">
      <p:cViewPr varScale="1">
        <p:scale>
          <a:sx n="58" d="100"/>
          <a:sy n="58" d="100"/>
        </p:scale>
        <p:origin x="21" y="10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2A01A-FC66-4A0F-BBF8-A90F9712EE8D}" type="datetimeFigureOut">
              <a:rPr lang="en-US" smtClean="0"/>
              <a:t>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CDB00-C695-4ED2-82FD-6925853F0C51}" type="slidenum">
              <a:rPr lang="en-US" smtClean="0"/>
              <a:t>‹#›</a:t>
            </a:fld>
            <a:endParaRPr lang="en-US"/>
          </a:p>
        </p:txBody>
      </p:sp>
    </p:spTree>
    <p:extLst>
      <p:ext uri="{BB962C8B-B14F-4D97-AF65-F5344CB8AC3E}">
        <p14:creationId xmlns:p14="http://schemas.microsoft.com/office/powerpoint/2010/main" val="92210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&lt;ANNIMATED&gt;</a:t>
            </a:r>
          </a:p>
          <a:p>
            <a:r>
              <a:rPr lang="en-US"/>
              <a:t>The Healthcare API for FHIR moves the burden of operation, maintenance, updates and compliance from the customer to Microsoft. </a:t>
            </a:r>
          </a:p>
          <a:p>
            <a:endParaRPr lang="en-US"/>
          </a:p>
          <a:p>
            <a:r>
              <a:rPr lang="en-US"/>
              <a:t>The Microsoft Healthcare APIs for fully managed Platform-as-a-Service offerings available in Azure (i.e. resources in the Azure Portal). </a:t>
            </a:r>
          </a:p>
        </p:txBody>
      </p:sp>
      <p:sp>
        <p:nvSpPr>
          <p:cNvPr id="4" name="Slide Number Placeholder 3"/>
          <p:cNvSpPr>
            <a:spLocks noGrp="1"/>
          </p:cNvSpPr>
          <p:nvPr>
            <p:ph type="sldNum" sz="quarter" idx="10"/>
          </p:nvPr>
        </p:nvSpPr>
        <p:spPr/>
        <p:txBody>
          <a:bodyPr/>
          <a:lstStyle/>
          <a:p>
            <a:fld id="{6FAD939A-10FF-410D-B544-104884549383}" type="slidenum">
              <a:rPr lang="en-US" smtClean="0"/>
              <a:t>13</a:t>
            </a:fld>
            <a:endParaRPr lang="en-US"/>
          </a:p>
        </p:txBody>
      </p:sp>
    </p:spTree>
    <p:extLst>
      <p:ext uri="{BB962C8B-B14F-4D97-AF65-F5344CB8AC3E}">
        <p14:creationId xmlns:p14="http://schemas.microsoft.com/office/powerpoint/2010/main" val="2450797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00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err="1">
                <a:solidFill>
                  <a:schemeClr val="tx1"/>
                </a:solidFill>
                <a:effectLst/>
                <a:latin typeface="+mn-lt"/>
                <a:ea typeface="+mn-ea"/>
                <a:cs typeface="+mn-cs"/>
              </a:rPr>
              <a:t>FhirDashboard</a:t>
            </a:r>
            <a:r>
              <a:rPr lang="en-US" sz="1600" b="1" kern="1200">
                <a:solidFill>
                  <a:schemeClr val="tx1"/>
                </a:solidFill>
                <a:effectLst/>
                <a:latin typeface="+mn-lt"/>
                <a:ea typeface="+mn-ea"/>
                <a:cs typeface="+mn-cs"/>
              </a:rPr>
              <a:t> URL: </a:t>
            </a:r>
            <a:r>
              <a:rPr lang="en-US" sz="1600" u="sng"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a:solidFill>
                  <a:schemeClr val="bg1"/>
                </a:solidFill>
                <a:effectLst/>
                <a:latin typeface="+mn-lt"/>
                <a:ea typeface="+mn-ea"/>
                <a:cs typeface="+mn-cs"/>
              </a:rPr>
              <a:t> (.NET WebApp) or </a:t>
            </a:r>
            <a:r>
              <a:rPr lang="en-US" sz="160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a:solidFill>
                  <a:schemeClr val="bg1"/>
                </a:solidFill>
                <a:latin typeface="+mn-lt"/>
              </a:rPr>
              <a:t> (JavaScript SPA app)</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User: </a:t>
            </a:r>
            <a:r>
              <a:rPr lang="en-US" sz="1600" u="none" kern="120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Password:</a:t>
            </a:r>
            <a:r>
              <a:rPr lang="en-US" sz="1600" kern="120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A824A-D552-445F-B335-54C09463F114}" type="slidenum">
              <a:rPr lang="en-US" smtClean="0"/>
              <a:t>15</a:t>
            </a:fld>
            <a:endParaRPr lang="en-US"/>
          </a:p>
        </p:txBody>
      </p:sp>
    </p:spTree>
    <p:extLst>
      <p:ext uri="{BB962C8B-B14F-4D97-AF65-F5344CB8AC3E}">
        <p14:creationId xmlns:p14="http://schemas.microsoft.com/office/powerpoint/2010/main" val="2273516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spec defines a Bulk Export API</a:t>
            </a:r>
          </a:p>
          <a:p>
            <a:r>
              <a:rPr lang="en-US" dirty="0"/>
              <a:t>Now support bulk export of FHIR service</a:t>
            </a:r>
          </a:p>
          <a:p>
            <a:pPr marL="171450" indent="-171450">
              <a:buFontTx/>
              <a:buChar char="-"/>
            </a:pPr>
            <a:r>
              <a:rPr lang="en-US" dirty="0"/>
              <a:t>Export entire content of Azure API for FHIR into JSON docs into a storage container and pick up in Databrick</a:t>
            </a:r>
          </a:p>
          <a:p>
            <a:pPr marL="628650" lvl="1" indent="-171450">
              <a:buFontTx/>
              <a:buChar char="-"/>
            </a:pPr>
            <a:r>
              <a:rPr lang="en-US" dirty="0"/>
              <a:t>Working on filtering of data, i.e. only male patients</a:t>
            </a:r>
          </a:p>
          <a:p>
            <a:pPr marL="171450" lvl="0" indent="-171450">
              <a:buFontTx/>
              <a:buChar char="-"/>
            </a:pPr>
            <a:r>
              <a:rPr lang="en-US" dirty="0"/>
              <a:t>For secondary use, but need to first de-identify data</a:t>
            </a:r>
          </a:p>
          <a:p>
            <a:pPr marL="628650" lvl="1" indent="-171450">
              <a:buFontTx/>
              <a:buChar char="-"/>
            </a:pPr>
            <a:r>
              <a:rPr lang="en-US" dirty="0"/>
              <a:t>Research</a:t>
            </a:r>
          </a:p>
          <a:p>
            <a:pPr marL="628650" lvl="1" indent="-171450">
              <a:buFontTx/>
              <a:buChar char="-"/>
            </a:pPr>
            <a:r>
              <a:rPr lang="en-US" dirty="0"/>
              <a:t>Analytics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776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FHIR Converter Ingestion capability</a:t>
            </a:r>
          </a:p>
          <a:p>
            <a:pPr marL="171450" indent="-171450">
              <a:buFontTx/>
              <a:buChar char="-"/>
            </a:pPr>
            <a:r>
              <a:rPr lang="en-US" dirty="0"/>
              <a:t>Resistance – not all data is in FHIR, still has HL7 v2 data</a:t>
            </a:r>
          </a:p>
          <a:p>
            <a:pPr marL="171450" indent="-171450">
              <a:buFontTx/>
              <a:buChar char="-"/>
            </a:pPr>
            <a:r>
              <a:rPr lang="en-US" dirty="0"/>
              <a:t>Open source in </a:t>
            </a:r>
            <a:r>
              <a:rPr lang="en-US" dirty="0" err="1"/>
              <a:t>github</a:t>
            </a:r>
            <a:r>
              <a:rPr lang="en-US" dirty="0"/>
              <a:t> based on what’s done by existing working group</a:t>
            </a:r>
          </a:p>
          <a:p>
            <a:pPr marL="171450" indent="-171450">
              <a:buFontTx/>
              <a:buChar char="-"/>
            </a:pPr>
            <a:r>
              <a:rPr lang="en-US" dirty="0"/>
              <a:t>Template driven system</a:t>
            </a:r>
          </a:p>
          <a:p>
            <a:pPr marL="171450" indent="-171450">
              <a:buFontTx/>
              <a:buChar char="-"/>
            </a:pPr>
            <a:r>
              <a:rPr lang="en-US" dirty="0"/>
              <a:t>Bring HL7 v2 messages - push into an API and outputs a FHIR </a:t>
            </a:r>
            <a:r>
              <a:rPr lang="en-US" dirty="0" err="1"/>
              <a:t>bundl</a:t>
            </a:r>
            <a:r>
              <a:rPr lang="en-US" dirty="0"/>
              <a:t>, i.e. patient observation</a:t>
            </a:r>
          </a:p>
          <a:p>
            <a:pPr marL="171450" indent="-171450">
              <a:buFontTx/>
              <a:buChar char="-"/>
            </a:pPr>
            <a:r>
              <a:rPr lang="en-US" dirty="0"/>
              <a:t>Use case:</a:t>
            </a:r>
          </a:p>
          <a:p>
            <a:pPr marL="628650" lvl="1" indent="-171450">
              <a:buFontTx/>
              <a:buChar char="-"/>
            </a:pPr>
            <a:r>
              <a:rPr lang="en-US" dirty="0"/>
              <a:t>Admitted patient discharge/transfer message &gt; pass that into FHIR converter and get a bundle of patient, encounter and observation related to them</a:t>
            </a:r>
          </a:p>
          <a:p>
            <a:pPr marL="1085850" lvl="2" indent="-171450">
              <a:buFontTx/>
              <a:buChar char="-"/>
            </a:pPr>
            <a:r>
              <a:rPr lang="en-US" dirty="0"/>
              <a:t>Can modify the FHIR bundle and push it into Azure API for FHIR</a:t>
            </a:r>
          </a:p>
          <a:p>
            <a:pPr marL="171450" lvl="0" indent="-171450">
              <a:buFontTx/>
              <a:buChar char="-"/>
            </a:pPr>
            <a:r>
              <a:rPr lang="en-US" dirty="0"/>
              <a:t>This will be moved in Azure API for FHIR later this year</a:t>
            </a:r>
          </a:p>
          <a:p>
            <a:pPr marL="628650" lvl="1" indent="-171450">
              <a:buFontTx/>
              <a:buChar char="-"/>
            </a:pPr>
            <a:r>
              <a:rPr lang="en-US" dirty="0"/>
              <a:t>Conversion API will be available</a:t>
            </a:r>
          </a:p>
          <a:p>
            <a:pPr marL="1085850" lvl="2" indent="-171450">
              <a:buFontTx/>
              <a:buChar char="-"/>
            </a:pPr>
            <a:endParaRPr lang="en-US" dirty="0"/>
          </a:p>
          <a:p>
            <a:pPr marL="171450" indent="-171450">
              <a:buFontTx/>
              <a:buChar char="-"/>
            </a:pPr>
            <a:endParaRPr lang="en-US" dirty="0"/>
          </a:p>
          <a:p>
            <a:pPr marL="628650" lvl="1"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900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5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1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743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Fast Healthcare Interoperability Resources (FHIR, pronounced "fire") is a draft standard describing data formats and elements (known as "resources") and an application programming interface (API) for exchanging electronic health records. The standard was created by the Health Level Seven International (HL7) health-care standards organization.</a:t>
            </a:r>
          </a:p>
          <a:p>
            <a:endParaRPr lang="en-US"/>
          </a:p>
          <a:p>
            <a:r>
              <a:rPr lang="en-US"/>
              <a:t>FHIR builds on previous data format standards from HL7, like HL7 version 2.x and HL7 version 3.x. But it is easier to implement because it uses a modern web-based suite of API technology, including a HTTP-based RESTful protocol, HTML and Cascading Style Sheets for user interface integration, a choice of JSON, XML or RDF for data representation, and Atom for results. One of its goals is to facilitate interoperation between legacy health care systems, to make it easy to provide health care information to health care providers and individuals on a wide variety of devices from computers to tablets to cell phones, and to allow third-party application developers to provide medical applications which can be easily integrated into existing systems.</a:t>
            </a:r>
          </a:p>
          <a:p>
            <a:endParaRPr lang="en-US"/>
          </a:p>
          <a:p>
            <a:r>
              <a:rPr lang="en-US"/>
              <a:t>FHIR provides an alternative to document-centric approaches by directly exposing discrete data elements as services. For example, basic elements of healthcare like patients, admissions, diagnostic reports and medications can each be retrieved and manipulated via their own resource URLs.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Because FHIR is implemented on top of HL7 and the HTTPS (HTTP Secure) protocol, messages can be parsed by wire data analytics platforms for real-time data gathering. In this concept, healthcare organizations would be able to gather real-time data from specified segments in FHIR messages as those messages pass over the network. That data can be streamed to a data store where it can be correlated with other informatics data. Potential use cases include epidemic tracking, prescription drug fraud, adverse drug interaction warnings, and emergency room wait times.	</a:t>
            </a:r>
          </a:p>
        </p:txBody>
      </p:sp>
      <p:sp>
        <p:nvSpPr>
          <p:cNvPr id="4" name="Slide Number Placeholder 3"/>
          <p:cNvSpPr>
            <a:spLocks noGrp="1"/>
          </p:cNvSpPr>
          <p:nvPr>
            <p:ph type="sldNum" sz="quarter" idx="5"/>
          </p:nvPr>
        </p:nvSpPr>
        <p:spPr/>
        <p:txBody>
          <a:bodyPr/>
          <a:lstStyle/>
          <a:p>
            <a:fld id="{6E2CDB00-C695-4ED2-82FD-6925853F0C51}" type="slidenum">
              <a:rPr lang="en-US" smtClean="0"/>
              <a:t>25</a:t>
            </a:fld>
            <a:endParaRPr lang="en-US"/>
          </a:p>
        </p:txBody>
      </p:sp>
    </p:spTree>
    <p:extLst>
      <p:ext uri="{BB962C8B-B14F-4D97-AF65-F5344CB8AC3E}">
        <p14:creationId xmlns:p14="http://schemas.microsoft.com/office/powerpoint/2010/main" val="779348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homeroom… where we take attendance and make all the announcements, say the pledge of allegiance, etc.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583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0163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43925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207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18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537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err="1"/>
              <a:t>IoMT</a:t>
            </a:r>
            <a:r>
              <a:rPr lang="en-US" dirty="0"/>
              <a: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13775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619073154"/>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2901300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877B-E871-49CD-81E3-94C43DE69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8DB4D2-8C58-4FAD-8ACC-C1C1A9E4A2FC}"/>
              </a:ext>
            </a:extLst>
          </p:cNvPr>
          <p:cNvSpPr>
            <a:spLocks noGrp="1"/>
          </p:cNvSpPr>
          <p:nvPr>
            <p:ph type="dt" sz="half" idx="10"/>
          </p:nvPr>
        </p:nvSpPr>
        <p:spPr/>
        <p:txBody>
          <a:bodyPr/>
          <a:lstStyle/>
          <a:p>
            <a:fld id="{19949621-C04F-4E5A-8FBC-49C0CDDB76D7}" type="datetimeFigureOut">
              <a:rPr lang="en-US" smtClean="0"/>
              <a:t>1/4/2021</a:t>
            </a:fld>
            <a:endParaRPr lang="en-US"/>
          </a:p>
        </p:txBody>
      </p:sp>
      <p:sp>
        <p:nvSpPr>
          <p:cNvPr id="4" name="Footer Placeholder 3">
            <a:extLst>
              <a:ext uri="{FF2B5EF4-FFF2-40B4-BE49-F238E27FC236}">
                <a16:creationId xmlns:a16="http://schemas.microsoft.com/office/drawing/2014/main" id="{E6679779-39D0-4008-B8D7-4DEF29E515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D8ED63-F711-427C-B0B6-EAEEB6B69766}"/>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5575075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4ED391-F10B-438E-AEA6-E0DE610465BF}"/>
              </a:ext>
            </a:extLst>
          </p:cNvPr>
          <p:cNvSpPr>
            <a:spLocks noGrp="1"/>
          </p:cNvSpPr>
          <p:nvPr>
            <p:ph type="dt" sz="half" idx="10"/>
          </p:nvPr>
        </p:nvSpPr>
        <p:spPr/>
        <p:txBody>
          <a:bodyPr/>
          <a:lstStyle/>
          <a:p>
            <a:fld id="{19949621-C04F-4E5A-8FBC-49C0CDDB76D7}" type="datetimeFigureOut">
              <a:rPr lang="en-US" smtClean="0"/>
              <a:t>1/4/2021</a:t>
            </a:fld>
            <a:endParaRPr lang="en-US"/>
          </a:p>
        </p:txBody>
      </p:sp>
      <p:sp>
        <p:nvSpPr>
          <p:cNvPr id="3" name="Footer Placeholder 2">
            <a:extLst>
              <a:ext uri="{FF2B5EF4-FFF2-40B4-BE49-F238E27FC236}">
                <a16:creationId xmlns:a16="http://schemas.microsoft.com/office/drawing/2014/main" id="{7100D905-24B2-4A22-A280-893D9A7D23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CFCB-0531-441F-B3C7-80763E9FE646}"/>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6941896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0BEA-D7F5-4DF9-BC6C-CF87C67C4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DCA5DD-001A-4293-BBCC-6C496F8D2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DED188-6642-4CD1-84ED-8776FFB91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70A34-D3E4-460F-A9D5-7062D6702DD0}"/>
              </a:ext>
            </a:extLst>
          </p:cNvPr>
          <p:cNvSpPr>
            <a:spLocks noGrp="1"/>
          </p:cNvSpPr>
          <p:nvPr>
            <p:ph type="dt" sz="half" idx="10"/>
          </p:nvPr>
        </p:nvSpPr>
        <p:spPr/>
        <p:txBody>
          <a:bodyPr/>
          <a:lstStyle/>
          <a:p>
            <a:fld id="{19949621-C04F-4E5A-8FBC-49C0CDDB76D7}" type="datetimeFigureOut">
              <a:rPr lang="en-US" smtClean="0"/>
              <a:t>1/4/2021</a:t>
            </a:fld>
            <a:endParaRPr lang="en-US"/>
          </a:p>
        </p:txBody>
      </p:sp>
      <p:sp>
        <p:nvSpPr>
          <p:cNvPr id="6" name="Footer Placeholder 5">
            <a:extLst>
              <a:ext uri="{FF2B5EF4-FFF2-40B4-BE49-F238E27FC236}">
                <a16:creationId xmlns:a16="http://schemas.microsoft.com/office/drawing/2014/main" id="{B125432C-DA09-4E6E-9133-C26B46E47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AA7AF-C015-414D-B68D-5D9C54E62D32}"/>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190009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784A-EB28-46F3-8A56-7720212A91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575F9A-020A-4C18-8237-DB019676FE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68AB67-0C2F-4169-AED3-BC48337ED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29568-F750-458B-B2EF-405CE72DED6B}"/>
              </a:ext>
            </a:extLst>
          </p:cNvPr>
          <p:cNvSpPr>
            <a:spLocks noGrp="1"/>
          </p:cNvSpPr>
          <p:nvPr>
            <p:ph type="dt" sz="half" idx="10"/>
          </p:nvPr>
        </p:nvSpPr>
        <p:spPr/>
        <p:txBody>
          <a:bodyPr/>
          <a:lstStyle/>
          <a:p>
            <a:fld id="{19949621-C04F-4E5A-8FBC-49C0CDDB76D7}" type="datetimeFigureOut">
              <a:rPr lang="en-US" smtClean="0"/>
              <a:t>1/4/2021</a:t>
            </a:fld>
            <a:endParaRPr lang="en-US"/>
          </a:p>
        </p:txBody>
      </p:sp>
      <p:sp>
        <p:nvSpPr>
          <p:cNvPr id="6" name="Footer Placeholder 5">
            <a:extLst>
              <a:ext uri="{FF2B5EF4-FFF2-40B4-BE49-F238E27FC236}">
                <a16:creationId xmlns:a16="http://schemas.microsoft.com/office/drawing/2014/main" id="{5175994F-961D-4249-84AF-3BAD5FD60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9A020C-8428-4AF2-BFFE-25C7EA634F2B}"/>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42591389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AA68-8F37-4AA5-A5CE-086D4F70C1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5FCCDC-2EE4-4987-ABDA-43E78B037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F9AE1-107B-4594-85A1-B37849F61D30}"/>
              </a:ext>
            </a:extLst>
          </p:cNvPr>
          <p:cNvSpPr>
            <a:spLocks noGrp="1"/>
          </p:cNvSpPr>
          <p:nvPr>
            <p:ph type="dt" sz="half" idx="10"/>
          </p:nvPr>
        </p:nvSpPr>
        <p:spPr/>
        <p:txBody>
          <a:bodyPr/>
          <a:lstStyle/>
          <a:p>
            <a:fld id="{19949621-C04F-4E5A-8FBC-49C0CDDB76D7}" type="datetimeFigureOut">
              <a:rPr lang="en-US" smtClean="0"/>
              <a:t>1/4/2021</a:t>
            </a:fld>
            <a:endParaRPr lang="en-US"/>
          </a:p>
        </p:txBody>
      </p:sp>
      <p:sp>
        <p:nvSpPr>
          <p:cNvPr id="5" name="Footer Placeholder 4">
            <a:extLst>
              <a:ext uri="{FF2B5EF4-FFF2-40B4-BE49-F238E27FC236}">
                <a16:creationId xmlns:a16="http://schemas.microsoft.com/office/drawing/2014/main" id="{EE4600E0-DE7D-40DD-9428-7D5E11D92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718DC-5CC4-41C1-8A15-BFD6B097A7BD}"/>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873680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F9F8C-4148-4AAA-90DA-1F17B5B233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FEAD7-177B-4670-948F-F4ADDB98D0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0EDEC-9326-4AE0-990C-330CDC680F1F}"/>
              </a:ext>
            </a:extLst>
          </p:cNvPr>
          <p:cNvSpPr>
            <a:spLocks noGrp="1"/>
          </p:cNvSpPr>
          <p:nvPr>
            <p:ph type="dt" sz="half" idx="10"/>
          </p:nvPr>
        </p:nvSpPr>
        <p:spPr/>
        <p:txBody>
          <a:bodyPr/>
          <a:lstStyle/>
          <a:p>
            <a:fld id="{19949621-C04F-4E5A-8FBC-49C0CDDB76D7}" type="datetimeFigureOut">
              <a:rPr lang="en-US" smtClean="0"/>
              <a:t>1/4/2021</a:t>
            </a:fld>
            <a:endParaRPr lang="en-US"/>
          </a:p>
        </p:txBody>
      </p:sp>
      <p:sp>
        <p:nvSpPr>
          <p:cNvPr id="5" name="Footer Placeholder 4">
            <a:extLst>
              <a:ext uri="{FF2B5EF4-FFF2-40B4-BE49-F238E27FC236}">
                <a16:creationId xmlns:a16="http://schemas.microsoft.com/office/drawing/2014/main" id="{23C9678F-DC13-4C00-9C59-56528B8D4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FE37E-1DC3-4026-9828-39660D824DAA}"/>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46985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931482"/>
            <a:ext cx="5265119" cy="2003625"/>
          </a:xfrm>
        </p:spPr>
        <p:txBody>
          <a:bodyPr/>
          <a:lstStyle>
            <a:lvl1pPr marL="0" indent="0">
              <a:spcAft>
                <a:spcPts val="1800"/>
              </a:spcAft>
              <a:buNone/>
              <a:defRPr sz="2400" spc="0" baseline="0">
                <a:solidFill>
                  <a:schemeClr val="bg1"/>
                </a:solidFill>
                <a:latin typeface="+mn-lt"/>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0" baseline="0">
                <a:solidFill>
                  <a:schemeClr val="bg1"/>
                </a:solidFill>
              </a:defRPr>
            </a:lvl3pPr>
            <a:lvl4pPr marL="914400" indent="-228600" defTabSz="762000">
              <a:buClr>
                <a:schemeClr val="tx2"/>
              </a:buClr>
              <a:defRPr spc="0" baseline="0">
                <a:solidFill>
                  <a:schemeClr val="bg1"/>
                </a:solidFill>
              </a:defRPr>
            </a:lvl4pPr>
            <a:lvl5pPr marL="1258888" indent="-228600" defTabSz="762000">
              <a:buClr>
                <a:schemeClr val="tx2"/>
              </a:buClr>
              <a:defRPr spc="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sz="4000" spc="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p:nvSpPr>
        <p:spPr>
          <a:xfrm>
            <a:off x="6096000" y="1"/>
            <a:ext cx="6095999"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70538"/>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FB4F4B-55BF-4097-AFEB-EC32EFE88448}"/>
              </a:ext>
            </a:extLst>
          </p:cNvPr>
          <p:cNvSpPr>
            <a:spLocks noGrp="1"/>
          </p:cNvSpPr>
          <p:nvPr>
            <p:ph type="ftr" sz="quarter" idx="10"/>
          </p:nvPr>
        </p:nvSpPr>
        <p:spPr/>
        <p:txBody>
          <a:bodyPr/>
          <a:lstStyle/>
          <a:p>
            <a:r>
              <a:rPr lang="en-US"/>
              <a:t>MICROSOFT CONFIDENTIAL - SHARED UNDER NDA</a:t>
            </a:r>
          </a:p>
        </p:txBody>
      </p:sp>
      <p:sp>
        <p:nvSpPr>
          <p:cNvPr id="4" name="Date Placeholder 3">
            <a:extLst>
              <a:ext uri="{FF2B5EF4-FFF2-40B4-BE49-F238E27FC236}">
                <a16:creationId xmlns:a16="http://schemas.microsoft.com/office/drawing/2014/main" id="{617833D1-7EE3-45CB-8F58-47F7DC290627}"/>
              </a:ext>
            </a:extLst>
          </p:cNvPr>
          <p:cNvSpPr>
            <a:spLocks noGrp="1"/>
          </p:cNvSpPr>
          <p:nvPr>
            <p:ph type="dt" sz="half" idx="11"/>
          </p:nvPr>
        </p:nvSpPr>
        <p:spPr/>
        <p:txBody>
          <a:bodyPr/>
          <a:lstStyle/>
          <a:p>
            <a:fld id="{1B98BE84-AB94-4972-B946-4DA45C6126C9}" type="datetime1">
              <a:rPr lang="en-US" smtClean="0"/>
              <a:t>1/4/2021</a:t>
            </a:fld>
            <a:endParaRPr lang="en-US"/>
          </a:p>
        </p:txBody>
      </p:sp>
      <p:sp>
        <p:nvSpPr>
          <p:cNvPr id="5" name="Slide Number Placeholder 4">
            <a:extLst>
              <a:ext uri="{FF2B5EF4-FFF2-40B4-BE49-F238E27FC236}">
                <a16:creationId xmlns:a16="http://schemas.microsoft.com/office/drawing/2014/main" id="{7A0323B2-6BDF-48FC-8625-07AB7E6811D1}"/>
              </a:ext>
            </a:extLst>
          </p:cNvPr>
          <p:cNvSpPr>
            <a:spLocks noGrp="1"/>
          </p:cNvSpPr>
          <p:nvPr>
            <p:ph type="sldNum" sz="quarter" idx="12"/>
          </p:nvPr>
        </p:nvSpPr>
        <p:spPr/>
        <p:txBody>
          <a:bodyPr/>
          <a:lstStyle/>
          <a:p>
            <a:fld id="{CA8D9AD5-F248-4919-864A-CFD76CC027D6}" type="slidenum">
              <a:rPr lang="en-US" smtClean="0"/>
              <a:pPr/>
              <a:t>‹#›</a:t>
            </a:fld>
            <a:endParaRPr lang="en-US"/>
          </a:p>
        </p:txBody>
      </p:sp>
      <p:sp>
        <p:nvSpPr>
          <p:cNvPr id="6" name="Rectangle 5">
            <a:extLst>
              <a:ext uri="{FF2B5EF4-FFF2-40B4-BE49-F238E27FC236}">
                <a16:creationId xmlns:a16="http://schemas.microsoft.com/office/drawing/2014/main" id="{A720BD60-1C5F-4E96-BA9A-2B44E47CEE8F}"/>
              </a:ext>
            </a:extLst>
          </p:cNvPr>
          <p:cNvSpPr/>
          <p:nvPr userDrawn="1"/>
        </p:nvSpPr>
        <p:spPr bwMode="auto">
          <a:xfrm>
            <a:off x="865" y="487"/>
            <a:ext cx="12190271" cy="11699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5711F91-7290-4CDC-A9CF-98EA3EB05BAB}"/>
              </a:ext>
            </a:extLst>
          </p:cNvPr>
          <p:cNvSpPr>
            <a:spLocks noGrp="1"/>
          </p:cNvSpPr>
          <p:nvPr>
            <p:ph type="title"/>
          </p:nvPr>
        </p:nvSpPr>
        <p:spPr>
          <a:xfrm>
            <a:off x="1516380" y="0"/>
            <a:ext cx="10073640" cy="1170484"/>
          </a:xfrm>
        </p:spPr>
        <p:txBody>
          <a:bodyPr anchor="ctr"/>
          <a:lstStyle>
            <a:lvl1pPr>
              <a:defRPr sz="40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26C16F-AF85-496B-87FB-40FA232BCC0D}"/>
              </a:ext>
            </a:extLst>
          </p:cNvPr>
          <p:cNvSpPr>
            <a:spLocks noGrp="1"/>
          </p:cNvSpPr>
          <p:nvPr>
            <p:ph sz="quarter" idx="13"/>
          </p:nvPr>
        </p:nvSpPr>
        <p:spPr>
          <a:xfrm>
            <a:off x="617220" y="1607820"/>
            <a:ext cx="10972800" cy="2154436"/>
          </a:xfrm>
        </p:spPr>
        <p:txBody>
          <a:bodyPr/>
          <a:lstStyle>
            <a:lvl1pPr>
              <a:defRPr sz="32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9315E74D-2435-A44F-AC0C-C89970535C1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980" y="128042"/>
            <a:ext cx="914400" cy="914400"/>
          </a:xfrm>
          <a:prstGeom prst="rect">
            <a:avLst/>
          </a:prstGeom>
        </p:spPr>
      </p:pic>
    </p:spTree>
    <p:extLst>
      <p:ext uri="{BB962C8B-B14F-4D97-AF65-F5344CB8AC3E}">
        <p14:creationId xmlns:p14="http://schemas.microsoft.com/office/powerpoint/2010/main" val="39261436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87392"/>
      </p:ext>
    </p:extLst>
  </p:cSld>
  <p:clrMapOvr>
    <a:masterClrMapping/>
  </p:clrMapOvr>
  <p:transition>
    <p:fade/>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89092470"/>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43575"/>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776998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4426547"/>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solidFill>
                  <a:schemeClr val="bg1"/>
                </a:solidFill>
                <a:effectLst/>
                <a:latin typeface="+mj-lt"/>
                <a:ea typeface="+mn-ea"/>
                <a:cs typeface="Segoe UI" pitchFamily="34" charset="0"/>
              </a:defRPr>
            </a:lvl1pPr>
          </a:lstStyle>
          <a:p>
            <a:r>
              <a:rPr lang="en-US"/>
              <a:t>Demo title</a:t>
            </a:r>
          </a:p>
        </p:txBody>
      </p:sp>
      <p:sp>
        <p:nvSpPr>
          <p:cNvPr id="2" name="Rectangle 1"/>
          <p:cNvSpPr/>
          <p:nvPr/>
        </p:nvSpPr>
        <p:spPr>
          <a:xfrm>
            <a:off x="5307162" y="2499758"/>
            <a:ext cx="1577676" cy="584775"/>
          </a:xfrm>
          <a:prstGeom prst="rect">
            <a:avLst/>
          </a:prstGeom>
        </p:spPr>
        <p:txBody>
          <a:bodyPr wrap="none">
            <a:spAutoFit/>
          </a:bodyPr>
          <a:lstStyle/>
          <a:p>
            <a:pPr algn="ctr">
              <a:spcBef>
                <a:spcPts val="1200"/>
              </a:spcBef>
              <a:defRPr/>
            </a:pPr>
            <a:r>
              <a:rPr lang="en-US" sz="3200" cap="all" spc="500">
                <a:solidFill>
                  <a:srgbClr val="FFFFFF"/>
                </a:solidFill>
                <a:latin typeface="+mj-lt"/>
                <a:ea typeface="Segoe UI Semilight" charset="0"/>
                <a:cs typeface="Segoe UI Semilight" charset="0"/>
              </a:rPr>
              <a:t>DEMO</a:t>
            </a:r>
          </a:p>
        </p:txBody>
      </p:sp>
    </p:spTree>
    <p:extLst>
      <p:ext uri="{BB962C8B-B14F-4D97-AF65-F5344CB8AC3E}">
        <p14:creationId xmlns:p14="http://schemas.microsoft.com/office/powerpoint/2010/main" val="50879263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796884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2"/>
                    </a:gs>
                    <a:gs pos="99000">
                      <a:schemeClr val="tx2"/>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17998"/>
      </p:ext>
    </p:extLst>
  </p:cSld>
  <p:clrMapOvr>
    <a:masterClrMapping/>
  </p:clrMapOvr>
  <p:transition>
    <p:fade/>
  </p:transition>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2516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950783475"/>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428962406"/>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4931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532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1/4/2021</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9993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B8242-0D87-254E-AFCE-C33DF45BF4E5}"/>
              </a:ext>
            </a:extLst>
          </p:cNvPr>
          <p:cNvPicPr>
            <a:picLocks noChangeAspect="1"/>
          </p:cNvPicPr>
          <p:nvPr userDrawn="1"/>
        </p:nvPicPr>
        <p:blipFill rotWithShape="1">
          <a:blip r:embed="rId2"/>
          <a:srcRect l="5756" r="4683"/>
          <a:stretch/>
        </p:blipFill>
        <p:spPr>
          <a:xfrm>
            <a:off x="-1" y="0"/>
            <a:ext cx="12192001" cy="6932428"/>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3883937" y="149386"/>
            <a:ext cx="7722846" cy="553998"/>
          </a:xfrm>
        </p:spPr>
        <p:txBody>
          <a:bodyPr/>
          <a:lstStyle>
            <a:lvl1pPr algn="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82493181"/>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9E9D4-14E4-1342-8DBC-27BC4E7FED9A}"/>
              </a:ext>
            </a:extLst>
          </p:cNvPr>
          <p:cNvPicPr>
            <a:picLocks noChangeAspect="1"/>
          </p:cNvPicPr>
          <p:nvPr userDrawn="1"/>
        </p:nvPicPr>
        <p:blipFill>
          <a:blip r:embed="rId2"/>
          <a:stretch>
            <a:fillRect/>
          </a:stretch>
        </p:blipFill>
        <p:spPr>
          <a:xfrm>
            <a:off x="0" y="0"/>
            <a:ext cx="12192000" cy="6875068"/>
          </a:xfrm>
          <a:prstGeom prst="rect">
            <a:avLst/>
          </a:prstGeom>
        </p:spPr>
      </p:pic>
    </p:spTree>
    <p:extLst>
      <p:ext uri="{BB962C8B-B14F-4D97-AF65-F5344CB8AC3E}">
        <p14:creationId xmlns:p14="http://schemas.microsoft.com/office/powerpoint/2010/main" val="20604480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9966418"/>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88119786"/>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1"/>
                    </a:gs>
                    <a:gs pos="99000">
                      <a:schemeClr val="tx1"/>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4871"/>
      </p:ext>
    </p:extLst>
  </p:cSld>
  <p:clrMapOvr>
    <a:masterClrMapping/>
  </p:clrMapOvr>
  <p:transition>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p:txBody>
          <a:bodyPr/>
          <a:lstStyle>
            <a:lvl1pPr algn="l" defTabSz="914367" rtl="0" eaLnBrk="1" latinLnBrk="0" hangingPunct="1">
              <a:lnSpc>
                <a:spcPct val="90000"/>
              </a:lnSpc>
              <a:spcBef>
                <a:spcPct val="0"/>
              </a:spcBef>
              <a:buNone/>
              <a:defRPr lang="en-US" sz="4400" b="0" kern="1200" cap="none" spc="-150" baseline="0" dirty="0">
                <a:ln w="3175">
                  <a:noFill/>
                </a:ln>
                <a:solidFill>
                  <a:schemeClr val="tx1">
                    <a:lumMod val="50000"/>
                  </a:schemeClr>
                </a:solidFill>
                <a:effectLst/>
                <a:latin typeface="+mj-lt"/>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002997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45883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201475195"/>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56570490"/>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3136222"/>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3716208"/>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0956066"/>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4337971"/>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412300"/>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1916191"/>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128413"/>
      </p:ext>
    </p:extLst>
  </p:cSld>
  <p:clrMapOvr>
    <a:masterClrMapping/>
  </p:clrMapOvr>
  <p:transition>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4574795"/>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2779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007804713"/>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94857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23422890"/>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3159949"/>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62883775"/>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9491974"/>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614834"/>
      </p:ext>
    </p:extLst>
  </p:cSld>
  <p:clrMapOvr>
    <a:masterClrMapping/>
  </p:clrMapOvr>
  <p:transition>
    <p:fade/>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1379373"/>
      </p:ext>
    </p:extLst>
  </p:cSld>
  <p:clrMapOvr>
    <a:masterClrMapping/>
  </p:clrMapOvr>
  <p:transition>
    <p:fade/>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822309"/>
      </p:ext>
    </p:extLst>
  </p:cSld>
  <p:clrMapOvr>
    <a:masterClrMapping/>
  </p:clrMapOvr>
  <p:transition>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946559806"/>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1/4/2021</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27608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613922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388072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56120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00896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47543196"/>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588075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344234857"/>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0504248"/>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64553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6689058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07590348"/>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363649984"/>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52552439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3305614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4255972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91160999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561901953"/>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33080160"/>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354726339"/>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040866430"/>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3769295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98091871"/>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66222353"/>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957436614"/>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3850125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1602386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59009569"/>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091550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7383802"/>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32371877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14347667"/>
      </p:ext>
    </p:extLst>
  </p:cSld>
  <p:clrMapOvr>
    <a:masterClrMapping/>
  </p:clrMapOvr>
  <p:transition>
    <p:fade/>
  </p:transition>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6380739"/>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1225942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91788563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69063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3739428"/>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9169561"/>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71300"/>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443507325"/>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669059"/>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222087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809266154"/>
      </p:ext>
    </p:extLst>
  </p:cSld>
  <p:clrMapOvr>
    <a:masterClrMapping/>
  </p:clrMapOvr>
  <p:transition>
    <p:fade/>
  </p:transition>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51603953"/>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693344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1951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1/4/2021</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4157386624"/>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1/4/2021</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533968489"/>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E4DE-1AD0-4A5B-8689-5D5BAB458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1B19DE-65EF-42DA-84BF-10511C7A0A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B652FA-0C3F-4CC9-991A-A456F64E4811}"/>
              </a:ext>
            </a:extLst>
          </p:cNvPr>
          <p:cNvSpPr>
            <a:spLocks noGrp="1"/>
          </p:cNvSpPr>
          <p:nvPr>
            <p:ph type="dt" sz="half" idx="10"/>
          </p:nvPr>
        </p:nvSpPr>
        <p:spPr/>
        <p:txBody>
          <a:bodyPr/>
          <a:lstStyle/>
          <a:p>
            <a:fld id="{19949621-C04F-4E5A-8FBC-49C0CDDB76D7}" type="datetimeFigureOut">
              <a:rPr lang="en-US" smtClean="0"/>
              <a:t>1/4/2021</a:t>
            </a:fld>
            <a:endParaRPr lang="en-US"/>
          </a:p>
        </p:txBody>
      </p:sp>
      <p:sp>
        <p:nvSpPr>
          <p:cNvPr id="5" name="Footer Placeholder 4">
            <a:extLst>
              <a:ext uri="{FF2B5EF4-FFF2-40B4-BE49-F238E27FC236}">
                <a16:creationId xmlns:a16="http://schemas.microsoft.com/office/drawing/2014/main" id="{CA80210D-CEDB-42D7-BEB0-6B92DE80A4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35677-0426-4A0F-B201-FAB65B2A13D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23178195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3235-1116-4421-A9D2-8F7101EC25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91AC7-0E43-4123-A579-0E78F6CDC7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09802-4068-43FC-B716-CA49658ED9D2}"/>
              </a:ext>
            </a:extLst>
          </p:cNvPr>
          <p:cNvSpPr>
            <a:spLocks noGrp="1"/>
          </p:cNvSpPr>
          <p:nvPr>
            <p:ph type="dt" sz="half" idx="10"/>
          </p:nvPr>
        </p:nvSpPr>
        <p:spPr/>
        <p:txBody>
          <a:bodyPr/>
          <a:lstStyle/>
          <a:p>
            <a:fld id="{19949621-C04F-4E5A-8FBC-49C0CDDB76D7}" type="datetimeFigureOut">
              <a:rPr lang="en-US" smtClean="0"/>
              <a:t>1/4/2021</a:t>
            </a:fld>
            <a:endParaRPr lang="en-US"/>
          </a:p>
        </p:txBody>
      </p:sp>
      <p:sp>
        <p:nvSpPr>
          <p:cNvPr id="5" name="Footer Placeholder 4">
            <a:extLst>
              <a:ext uri="{FF2B5EF4-FFF2-40B4-BE49-F238E27FC236}">
                <a16:creationId xmlns:a16="http://schemas.microsoft.com/office/drawing/2014/main" id="{19829742-7774-470A-9F82-2DB7A01F78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379BA1-2C57-4D14-B747-40D22D3CD57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3142495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FB52-CA24-40B7-BE09-7BFAEE556B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F36293-243F-4FAF-9429-01C2AE1DB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DC2B65-4E43-42A0-B2C3-8D6B3F528858}"/>
              </a:ext>
            </a:extLst>
          </p:cNvPr>
          <p:cNvSpPr>
            <a:spLocks noGrp="1"/>
          </p:cNvSpPr>
          <p:nvPr>
            <p:ph type="dt" sz="half" idx="10"/>
          </p:nvPr>
        </p:nvSpPr>
        <p:spPr/>
        <p:txBody>
          <a:bodyPr/>
          <a:lstStyle/>
          <a:p>
            <a:fld id="{19949621-C04F-4E5A-8FBC-49C0CDDB76D7}" type="datetimeFigureOut">
              <a:rPr lang="en-US" smtClean="0"/>
              <a:t>1/4/2021</a:t>
            </a:fld>
            <a:endParaRPr lang="en-US"/>
          </a:p>
        </p:txBody>
      </p:sp>
      <p:sp>
        <p:nvSpPr>
          <p:cNvPr id="5" name="Footer Placeholder 4">
            <a:extLst>
              <a:ext uri="{FF2B5EF4-FFF2-40B4-BE49-F238E27FC236}">
                <a16:creationId xmlns:a16="http://schemas.microsoft.com/office/drawing/2014/main" id="{B262D686-3054-4B56-88C6-379F241B0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CDD6D-7B52-495E-A2BB-F18007657EA2}"/>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9403053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EF96-8CD7-4988-9E4A-0E28CEC77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6D1DA0-AF24-418E-9687-256E4FDB69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669AB9-4F51-4A1A-9E94-E628DEF7FB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70D5C5-DE7E-4C1E-933C-BA30804466BF}"/>
              </a:ext>
            </a:extLst>
          </p:cNvPr>
          <p:cNvSpPr>
            <a:spLocks noGrp="1"/>
          </p:cNvSpPr>
          <p:nvPr>
            <p:ph type="dt" sz="half" idx="10"/>
          </p:nvPr>
        </p:nvSpPr>
        <p:spPr/>
        <p:txBody>
          <a:bodyPr/>
          <a:lstStyle/>
          <a:p>
            <a:fld id="{19949621-C04F-4E5A-8FBC-49C0CDDB76D7}" type="datetimeFigureOut">
              <a:rPr lang="en-US" smtClean="0"/>
              <a:t>1/4/2021</a:t>
            </a:fld>
            <a:endParaRPr lang="en-US"/>
          </a:p>
        </p:txBody>
      </p:sp>
      <p:sp>
        <p:nvSpPr>
          <p:cNvPr id="6" name="Footer Placeholder 5">
            <a:extLst>
              <a:ext uri="{FF2B5EF4-FFF2-40B4-BE49-F238E27FC236}">
                <a16:creationId xmlns:a16="http://schemas.microsoft.com/office/drawing/2014/main" id="{0BD2E3C9-CDC6-46AE-8C40-49BEF143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DA9C1-385F-4627-BA93-1FF6B0343B2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7871050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CF79-8758-45FF-8F4D-57CAD5BF26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27E555-1341-4770-9257-750DD4DE11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B508B4-CA6F-4F99-9872-D948ACAF5E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286D9E-849C-4DD5-AF84-3873758FBE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111BE7-9E2F-4130-A4CD-1C1473AFD5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289EE2-AE53-455E-A0D1-5C989F6FFDD3}"/>
              </a:ext>
            </a:extLst>
          </p:cNvPr>
          <p:cNvSpPr>
            <a:spLocks noGrp="1"/>
          </p:cNvSpPr>
          <p:nvPr>
            <p:ph type="dt" sz="half" idx="10"/>
          </p:nvPr>
        </p:nvSpPr>
        <p:spPr/>
        <p:txBody>
          <a:bodyPr/>
          <a:lstStyle/>
          <a:p>
            <a:fld id="{19949621-C04F-4E5A-8FBC-49C0CDDB76D7}" type="datetimeFigureOut">
              <a:rPr lang="en-US" smtClean="0"/>
              <a:t>1/4/2021</a:t>
            </a:fld>
            <a:endParaRPr lang="en-US"/>
          </a:p>
        </p:txBody>
      </p:sp>
      <p:sp>
        <p:nvSpPr>
          <p:cNvPr id="8" name="Footer Placeholder 7">
            <a:extLst>
              <a:ext uri="{FF2B5EF4-FFF2-40B4-BE49-F238E27FC236}">
                <a16:creationId xmlns:a16="http://schemas.microsoft.com/office/drawing/2014/main" id="{8D0FD6F9-3749-4E23-8E00-502B1A9F78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4682BA-37F6-4E43-A653-0F5F664118EB}"/>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2166096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image" Target="../media/image8.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theme" Target="../theme/theme2.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image" Target="../media/image18.emf"/><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theme" Target="../theme/theme3.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8" Type="http://schemas.openxmlformats.org/officeDocument/2006/relationships/slideLayout" Target="../slideLayouts/slideLayout66.xml"/><Relationship Id="rId3"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4.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346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7" r:id="rId4"/>
    <p:sldLayoutId id="2147483668" r:id="rId5"/>
    <p:sldLayoutId id="2147483671" r:id="rId6"/>
    <p:sldLayoutId id="2147483672" r:id="rId7"/>
    <p:sldLayoutId id="2147483673" r:id="rId8"/>
    <p:sldLayoutId id="2147483674" r:id="rId9"/>
    <p:sldLayoutId id="2147483675" r:id="rId10"/>
    <p:sldLayoutId id="2147483676" r:id="rId11"/>
    <p:sldLayoutId id="2147483688" r:id="rId12"/>
    <p:sldLayoutId id="2147483684" r:id="rId13"/>
    <p:sldLayoutId id="2147483681" r:id="rId14"/>
    <p:sldLayoutId id="2147483682" r:id="rId15"/>
    <p:sldLayoutId id="2147483680" r:id="rId16"/>
    <p:sldLayoutId id="2147483679" r:id="rId17"/>
    <p:sldLayoutId id="2147483677" r:id="rId18"/>
    <p:sldLayoutId id="2147483678" r:id="rId19"/>
    <p:sldLayoutId id="2147483683" r:id="rId20"/>
    <p:sldLayoutId id="2147483685" r:id="rId21"/>
    <p:sldLayoutId id="2147483686" r:id="rId22"/>
    <p:sldLayoutId id="2147483687" r:id="rId23"/>
    <p:sldLayoutId id="2147484189" r:id="rId24"/>
    <p:sldLayoutId id="2147484190" r:id="rId25"/>
    <p:sldLayoutId id="2147484193" r:id="rId26"/>
    <p:sldLayoutId id="2147484188" r:id="rId27"/>
    <p:sldLayoutId id="2147484194" r:id="rId28"/>
    <p:sldLayoutId id="2147484195" r:id="rId29"/>
    <p:sldLayoutId id="2147484196" r:id="rId30"/>
    <p:sldLayoutId id="2147484198" r:id="rId31"/>
  </p:sldLayoutIdLst>
  <p:transition>
    <p:fade/>
  </p:transition>
  <p:hf hdr="0"/>
  <p:txStyles>
    <p:titleStyle>
      <a:lvl1pPr algn="l" defTabSz="914367" rtl="0" eaLnBrk="1" latinLnBrk="0" hangingPunct="1">
        <a:lnSpc>
          <a:spcPct val="90000"/>
        </a:lnSpc>
        <a:spcBef>
          <a:spcPct val="0"/>
        </a:spcBef>
        <a:buNone/>
        <a:defRPr lang="en-US" sz="2800" b="0" kern="1200" cap="none" spc="0" baseline="0" dirty="0">
          <a:ln w="3175">
            <a:noFill/>
          </a:ln>
          <a:solidFill>
            <a:schemeClr val="tx2"/>
          </a:solidFill>
          <a:effectLst/>
          <a:latin typeface="+mj-lt"/>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40553885"/>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2" r:id="rId22"/>
    <p:sldLayoutId id="2147484225" r:id="rId23"/>
    <p:sldLayoutId id="2147484229" r:id="rId24"/>
    <p:sldLayoutId id="2147484231" r:id="rId25"/>
    <p:sldLayoutId id="2147484271" r:id="rId26"/>
    <p:sldLayoutId id="2147484284" r:id="rId27"/>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734951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9BF32-4BF1-4F4B-BBD8-28B5508D8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261F95-8DD7-48F7-A199-12EFE15AEB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B44BD-501C-4A9E-98CD-81C11C6FB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49621-C04F-4E5A-8FBC-49C0CDDB76D7}" type="datetimeFigureOut">
              <a:rPr lang="en-US" smtClean="0"/>
              <a:t>1/4/2021</a:t>
            </a:fld>
            <a:endParaRPr lang="en-US"/>
          </a:p>
        </p:txBody>
      </p:sp>
      <p:sp>
        <p:nvSpPr>
          <p:cNvPr id="5" name="Footer Placeholder 4">
            <a:extLst>
              <a:ext uri="{FF2B5EF4-FFF2-40B4-BE49-F238E27FC236}">
                <a16:creationId xmlns:a16="http://schemas.microsoft.com/office/drawing/2014/main" id="{4C50F92D-5068-4C50-B394-8C9D39C8BC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824FBE-C993-4ABA-B23C-03CF99D0B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77EBE-C4BF-4175-B0E2-34AA1D40D7A7}" type="slidenum">
              <a:rPr lang="en-US" smtClean="0"/>
              <a:t>‹#›</a:t>
            </a:fld>
            <a:endParaRPr lang="en-US"/>
          </a:p>
        </p:txBody>
      </p:sp>
    </p:spTree>
    <p:extLst>
      <p:ext uri="{BB962C8B-B14F-4D97-AF65-F5344CB8AC3E}">
        <p14:creationId xmlns:p14="http://schemas.microsoft.com/office/powerpoint/2010/main" val="1142564216"/>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26" Type="http://schemas.openxmlformats.org/officeDocument/2006/relationships/image" Target="../media/image73.sv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9.xml"/><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Layout" Target="../slideLayouts/slideLayout53.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71.sv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9.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tiff"/><Relationship Id="rId1" Type="http://schemas.openxmlformats.org/officeDocument/2006/relationships/slideLayout" Target="../slideLayouts/slideLayout53.xml"/><Relationship Id="rId4" Type="http://schemas.openxmlformats.org/officeDocument/2006/relationships/image" Target="../media/image75.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3.xml"/><Relationship Id="rId5" Type="http://schemas.openxmlformats.org/officeDocument/2006/relationships/image" Target="../media/image76.png"/><Relationship Id="rId4" Type="http://schemas.openxmlformats.org/officeDocument/2006/relationships/image" Target="../media/image75.svg"/></Relationships>
</file>

<file path=ppt/slides/_rels/slide14.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18" Type="http://schemas.openxmlformats.org/officeDocument/2006/relationships/image" Target="../media/image92.svg"/><Relationship Id="rId3" Type="http://schemas.openxmlformats.org/officeDocument/2006/relationships/image" Target="../media/image77.png"/><Relationship Id="rId21" Type="http://schemas.openxmlformats.org/officeDocument/2006/relationships/image" Target="../media/image94.png"/><Relationship Id="rId7" Type="http://schemas.openxmlformats.org/officeDocument/2006/relationships/image" Target="../media/image81.png"/><Relationship Id="rId12" Type="http://schemas.openxmlformats.org/officeDocument/2006/relationships/image" Target="../media/image86.svg"/><Relationship Id="rId17" Type="http://schemas.openxmlformats.org/officeDocument/2006/relationships/image" Target="../media/image91.png"/><Relationship Id="rId2" Type="http://schemas.openxmlformats.org/officeDocument/2006/relationships/notesSlide" Target="../notesSlides/notesSlide11.xml"/><Relationship Id="rId16" Type="http://schemas.openxmlformats.org/officeDocument/2006/relationships/image" Target="../media/image90.svg"/><Relationship Id="rId20" Type="http://schemas.microsoft.com/office/2007/relationships/hdphoto" Target="../media/hdphoto2.wdp"/><Relationship Id="rId1" Type="http://schemas.openxmlformats.org/officeDocument/2006/relationships/slideLayout" Target="../slideLayouts/slideLayout88.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6.tiff"/><Relationship Id="rId10" Type="http://schemas.openxmlformats.org/officeDocument/2006/relationships/image" Target="../media/image84.svg"/><Relationship Id="rId19" Type="http://schemas.openxmlformats.org/officeDocument/2006/relationships/image" Target="../media/image93.pn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 Id="rId22" Type="http://schemas.openxmlformats.org/officeDocument/2006/relationships/image" Target="../media/image95.svg"/></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soft/fhir-server-samples/tree/master/src/FhirImporter" TargetMode="External"/><Relationship Id="rId2" Type="http://schemas.openxmlformats.org/officeDocument/2006/relationships/notesSlide" Target="../notesSlides/notesSlide13.xml"/><Relationship Id="rId1" Type="http://schemas.openxmlformats.org/officeDocument/2006/relationships/slideLayout" Target="../slideLayouts/slideLayout53.xml"/><Relationship Id="rId5" Type="http://schemas.openxmlformats.org/officeDocument/2006/relationships/image" Target="../media/image99.emf"/><Relationship Id="rId4" Type="http://schemas.openxmlformats.org/officeDocument/2006/relationships/image" Target="../media/image98.emf"/></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fhir-converter" TargetMode="External"/><Relationship Id="rId2" Type="http://schemas.openxmlformats.org/officeDocument/2006/relationships/notesSlide" Target="../notesSlides/notesSlide15.xml"/><Relationship Id="rId1" Type="http://schemas.openxmlformats.org/officeDocument/2006/relationships/slideLayout" Target="../slideLayouts/slideLayout53.xml"/><Relationship Id="rId4" Type="http://schemas.openxmlformats.org/officeDocument/2006/relationships/image" Target="../media/image99.emf"/></Relationships>
</file>

<file path=ppt/slides/_rels/slide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6.xml"/><Relationship Id="rId1" Type="http://schemas.openxmlformats.org/officeDocument/2006/relationships/slideLayout" Target="../slideLayouts/slideLayout57.xml"/><Relationship Id="rId4" Type="http://schemas.openxmlformats.org/officeDocument/2006/relationships/hyperlink" Target="https://github.com/synthetichealth/synthea#syntheatm-patient-generator"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8.xml"/></Relationships>
</file>

<file path=ppt/slides/_rels/slide2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8.xml"/></Relationships>
</file>

<file path=ppt/slides/_rels/slide28.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57.xml"/><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8" Type="http://schemas.openxmlformats.org/officeDocument/2006/relationships/hyperlink" Target="https://dotnet.microsoft.com/download/dotnet-core/3.1"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www.postman.com/downloads/" TargetMode="External"/><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hyperlink" Target="https://code.visualstudio.com/download" TargetMode="External"/><Relationship Id="rId11" Type="http://schemas.openxmlformats.org/officeDocument/2006/relationships/hyperlink" Target="https://docs.npmjs.com/downloading-and-installing-node-js-and-npm" TargetMode="External"/><Relationship Id="rId5" Type="http://schemas.openxmlformats.org/officeDocument/2006/relationships/hyperlink" Target="https://docs.microsoft.com/en-us/powershell/azure/install-azurerm-ps?view=azurermps-5.4.0" TargetMode="External"/><Relationship Id="rId10" Type="http://schemas.openxmlformats.org/officeDocument/2006/relationships/hyperlink" Target="https://nodejs.org/en/download/"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www.oracle.com/java/technologies/javase/javase-jdk8-download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6.xml"/><Relationship Id="rId1" Type="http://schemas.openxmlformats.org/officeDocument/2006/relationships/slideLayout" Target="../slideLayouts/slideLayout7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5400" dirty="0">
                <a:solidFill>
                  <a:srgbClr val="002060"/>
                </a:solidFill>
                <a:latin typeface="Segoe UI Light" panose="020B0502040204020203" pitchFamily="34" charset="0"/>
                <a:cs typeface="Segoe UI Light" panose="020B0502040204020203" pitchFamily="34" charset="0"/>
              </a:rPr>
              <a:t>FHIR Powered Healthcare</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0" y="1510938"/>
            <a:ext cx="12192000" cy="1531638"/>
          </a:xfrm>
        </p:spPr>
        <p:txBody>
          <a:bodyPr/>
          <a:lstStyle/>
          <a:p>
            <a:pPr marL="0" indent="0" algn="ctr">
              <a:buNone/>
            </a:pPr>
            <a:r>
              <a:rPr lang="en-US" sz="2000" dirty="0">
                <a:solidFill>
                  <a:srgbClr val="FFC000"/>
                </a:solidFill>
                <a:latin typeface="Segoe UI Light" panose="020B0502040204020203" pitchFamily="34" charset="0"/>
                <a:cs typeface="Segoe UI Light" panose="020B0502040204020203" pitchFamily="34" charset="0"/>
              </a:rPr>
              <a:t>Microsoft Health Architecture, FHIR Server, Functions, Logic Apps, Event Hubs, Service Bus, App Service, Azure AD and more…</a:t>
            </a:r>
            <a:endParaRPr lang="en-US" sz="2400" dirty="0">
              <a:solidFill>
                <a:srgbClr val="FFC000"/>
              </a:solidFill>
              <a:latin typeface="Segoe UI Light" panose="020B0502040204020203" pitchFamily="34" charset="0"/>
              <a:cs typeface="Segoe UI Light" panose="020B0502040204020203" pitchFamily="34" charset="0"/>
            </a:endParaRP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[your hack dates]</a:t>
            </a: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3"/>
          <a:stretch>
            <a:fillRect/>
          </a:stretch>
        </p:blipFill>
        <p:spPr>
          <a:xfrm>
            <a:off x="3125492" y="3288342"/>
            <a:ext cx="5761006" cy="3245044"/>
          </a:xfrm>
          <a:prstGeom prst="rect">
            <a:avLst/>
          </a:prstGeom>
        </p:spPr>
      </p:pic>
      <p:grpSp>
        <p:nvGrpSpPr>
          <p:cNvPr id="7" name="Group 6">
            <a:extLst>
              <a:ext uri="{FF2B5EF4-FFF2-40B4-BE49-F238E27FC236}">
                <a16:creationId xmlns:a16="http://schemas.microsoft.com/office/drawing/2014/main" id="{63EACA4E-0840-4D38-982C-418B80E309AE}"/>
              </a:ext>
            </a:extLst>
          </p:cNvPr>
          <p:cNvGrpSpPr/>
          <p:nvPr/>
        </p:nvGrpSpPr>
        <p:grpSpPr>
          <a:xfrm>
            <a:off x="8940372" y="5530804"/>
            <a:ext cx="3208898" cy="1002582"/>
            <a:chOff x="9012676" y="5522559"/>
            <a:chExt cx="3082529" cy="1002582"/>
          </a:xfrm>
        </p:grpSpPr>
        <p:sp>
          <p:nvSpPr>
            <p:cNvPr id="6" name="TextBox 5">
              <a:extLst>
                <a:ext uri="{FF2B5EF4-FFF2-40B4-BE49-F238E27FC236}">
                  <a16:creationId xmlns:a16="http://schemas.microsoft.com/office/drawing/2014/main" id="{B7831029-6394-4FE5-8A4E-000DA0E4F03A}"/>
                </a:ext>
              </a:extLst>
            </p:cNvPr>
            <p:cNvSpPr txBox="1"/>
            <p:nvPr/>
          </p:nvSpPr>
          <p:spPr>
            <a:xfrm>
              <a:off x="9020839" y="5522559"/>
              <a:ext cx="307436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Gino Filicetti</a:t>
              </a:r>
            </a:p>
          </p:txBody>
        </p:sp>
        <p:sp>
          <p:nvSpPr>
            <p:cNvPr id="8" name="TextBox 7">
              <a:extLst>
                <a:ext uri="{FF2B5EF4-FFF2-40B4-BE49-F238E27FC236}">
                  <a16:creationId xmlns:a16="http://schemas.microsoft.com/office/drawing/2014/main" id="{3A953F32-6EF2-4725-8D27-A12519CC378A}"/>
                </a:ext>
              </a:extLst>
            </p:cNvPr>
            <p:cNvSpPr txBox="1"/>
            <p:nvPr/>
          </p:nvSpPr>
          <p:spPr>
            <a:xfrm>
              <a:off x="9012676" y="6063476"/>
              <a:ext cx="307436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grpSp>
      <p:grpSp>
        <p:nvGrpSpPr>
          <p:cNvPr id="9" name="Group 8">
            <a:extLst>
              <a:ext uri="{FF2B5EF4-FFF2-40B4-BE49-F238E27FC236}">
                <a16:creationId xmlns:a16="http://schemas.microsoft.com/office/drawing/2014/main" id="{A5860EC9-475A-42B2-A904-B07CEC9DB36A}"/>
              </a:ext>
            </a:extLst>
          </p:cNvPr>
          <p:cNvGrpSpPr/>
          <p:nvPr/>
        </p:nvGrpSpPr>
        <p:grpSpPr>
          <a:xfrm>
            <a:off x="8940370" y="3329284"/>
            <a:ext cx="3233933" cy="967417"/>
            <a:chOff x="-1" y="4005312"/>
            <a:chExt cx="3168976" cy="967417"/>
          </a:xfrm>
        </p:grpSpPr>
        <p:sp>
          <p:nvSpPr>
            <p:cNvPr id="10" name="TextBox 9">
              <a:extLst>
                <a:ext uri="{FF2B5EF4-FFF2-40B4-BE49-F238E27FC236}">
                  <a16:creationId xmlns:a16="http://schemas.microsoft.com/office/drawing/2014/main" id="{50A567CE-9A2F-43F6-A50F-4A2782491B72}"/>
                </a:ext>
              </a:extLst>
            </p:cNvPr>
            <p:cNvSpPr txBox="1"/>
            <p:nvPr/>
          </p:nvSpPr>
          <p:spPr>
            <a:xfrm>
              <a:off x="32858" y="4005312"/>
              <a:ext cx="3136117" cy="5212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Richard Liang</a:t>
              </a:r>
            </a:p>
          </p:txBody>
        </p:sp>
        <p:sp>
          <p:nvSpPr>
            <p:cNvPr id="12" name="TextBox 11">
              <a:extLst>
                <a:ext uri="{FF2B5EF4-FFF2-40B4-BE49-F238E27FC236}">
                  <a16:creationId xmlns:a16="http://schemas.microsoft.com/office/drawing/2014/main" id="{13AE5202-8394-40EA-A74A-0E26496ED72E}"/>
                </a:ext>
              </a:extLst>
            </p:cNvPr>
            <p:cNvSpPr txBox="1"/>
            <p:nvPr/>
          </p:nvSpPr>
          <p:spPr>
            <a:xfrm>
              <a:off x="-1" y="4511064"/>
              <a:ext cx="3136117"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App Dev</a:t>
              </a:r>
            </a:p>
          </p:txBody>
        </p:sp>
      </p:grpSp>
      <p:grpSp>
        <p:nvGrpSpPr>
          <p:cNvPr id="11" name="Group 10">
            <a:extLst>
              <a:ext uri="{FF2B5EF4-FFF2-40B4-BE49-F238E27FC236}">
                <a16:creationId xmlns:a16="http://schemas.microsoft.com/office/drawing/2014/main" id="{C9E1AFF9-0014-4B3D-9E8A-0E18CAE636D4}"/>
              </a:ext>
            </a:extLst>
          </p:cNvPr>
          <p:cNvGrpSpPr/>
          <p:nvPr/>
        </p:nvGrpSpPr>
        <p:grpSpPr>
          <a:xfrm>
            <a:off x="8942323" y="4402139"/>
            <a:ext cx="3231980" cy="984885"/>
            <a:chOff x="8886498" y="4393894"/>
            <a:chExt cx="3231980" cy="984885"/>
          </a:xfrm>
        </p:grpSpPr>
        <p:sp>
          <p:nvSpPr>
            <p:cNvPr id="16" name="TextBox 15">
              <a:extLst>
                <a:ext uri="{FF2B5EF4-FFF2-40B4-BE49-F238E27FC236}">
                  <a16:creationId xmlns:a16="http://schemas.microsoft.com/office/drawing/2014/main" id="{F538B322-92E5-48F6-A720-AF11CD36A8E0}"/>
                </a:ext>
              </a:extLst>
            </p:cNvPr>
            <p:cNvSpPr txBox="1"/>
            <p:nvPr/>
          </p:nvSpPr>
          <p:spPr>
            <a:xfrm>
              <a:off x="8918078" y="4393894"/>
              <a:ext cx="3200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18" name="TextBox 17">
              <a:extLst>
                <a:ext uri="{FF2B5EF4-FFF2-40B4-BE49-F238E27FC236}">
                  <a16:creationId xmlns:a16="http://schemas.microsoft.com/office/drawing/2014/main" id="{89A7911F-C868-4737-81CC-84D7A6FFAF8C}"/>
                </a:ext>
              </a:extLst>
            </p:cNvPr>
            <p:cNvSpPr txBox="1"/>
            <p:nvPr/>
          </p:nvSpPr>
          <p:spPr>
            <a:xfrm>
              <a:off x="8886498" y="4917114"/>
              <a:ext cx="3200400"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grpSp>
    </p:spTree>
    <p:extLst>
      <p:ext uri="{BB962C8B-B14F-4D97-AF65-F5344CB8AC3E}">
        <p14:creationId xmlns:p14="http://schemas.microsoft.com/office/powerpoint/2010/main" val="114896460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4A428-C753-4900-B58A-994C6ED9667B}"/>
              </a:ext>
            </a:extLst>
          </p:cNvPr>
          <p:cNvSpPr/>
          <p:nvPr/>
        </p:nvSpPr>
        <p:spPr bwMode="auto">
          <a:xfrm>
            <a:off x="0" y="1193265"/>
            <a:ext cx="12192000" cy="5664735"/>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3A6881E-4F69-4C2F-92DD-23ACA1DB20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42811" y="1263340"/>
            <a:ext cx="6172235" cy="3587612"/>
          </a:xfrm>
          <a:prstGeom prst="rect">
            <a:avLst/>
          </a:prstGeom>
          <a:ln>
            <a:noFill/>
          </a:ln>
        </p:spPr>
      </p:pic>
      <p:sp>
        <p:nvSpPr>
          <p:cNvPr id="8" name="Title 7">
            <a:extLst>
              <a:ext uri="{FF2B5EF4-FFF2-40B4-BE49-F238E27FC236}">
                <a16:creationId xmlns:a16="http://schemas.microsoft.com/office/drawing/2014/main" id="{43F8F8F0-D14A-004A-8074-522B1AD14EF7}"/>
              </a:ext>
            </a:extLst>
          </p:cNvPr>
          <p:cNvSpPr>
            <a:spLocks noGrp="1"/>
          </p:cNvSpPr>
          <p:nvPr>
            <p:ph type="title"/>
          </p:nvPr>
        </p:nvSpPr>
        <p:spPr/>
        <p:txBody>
          <a:bodyPr/>
          <a:lstStyle/>
          <a:p>
            <a:r>
              <a:rPr lang="en-US"/>
              <a:t>Connecting at the point of care</a:t>
            </a:r>
          </a:p>
        </p:txBody>
      </p:sp>
      <p:sp>
        <p:nvSpPr>
          <p:cNvPr id="6" name="Rectangle 5">
            <a:extLst>
              <a:ext uri="{FF2B5EF4-FFF2-40B4-BE49-F238E27FC236}">
                <a16:creationId xmlns:a16="http://schemas.microsoft.com/office/drawing/2014/main" id="{9CDC5A94-D3C8-2842-A7AE-8D18248723AD}"/>
              </a:ext>
            </a:extLst>
          </p:cNvPr>
          <p:cNvSpPr/>
          <p:nvPr/>
        </p:nvSpPr>
        <p:spPr>
          <a:xfrm>
            <a:off x="4366268" y="5043959"/>
            <a:ext cx="3609553"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New systems of engagement – clinician apps, patient apps</a:t>
            </a:r>
          </a:p>
        </p:txBody>
      </p:sp>
      <p:sp>
        <p:nvSpPr>
          <p:cNvPr id="7" name="Rectangle 6">
            <a:extLst>
              <a:ext uri="{FF2B5EF4-FFF2-40B4-BE49-F238E27FC236}">
                <a16:creationId xmlns:a16="http://schemas.microsoft.com/office/drawing/2014/main" id="{30C08339-E23D-9540-ABC0-E5FB663B520C}"/>
              </a:ext>
            </a:extLst>
          </p:cNvPr>
          <p:cNvSpPr/>
          <p:nvPr/>
        </p:nvSpPr>
        <p:spPr>
          <a:xfrm>
            <a:off x="8539709" y="5043959"/>
            <a:ext cx="3200400"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Research and startup projects (e.g. </a:t>
            </a:r>
            <a:r>
              <a:rPr lang="en-US" sz="2400" kern="0" err="1">
                <a:cs typeface="Segoe UI Light" panose="020B0502040204020203" pitchFamily="34" charset="0"/>
              </a:rPr>
              <a:t>IoMT</a:t>
            </a:r>
            <a:r>
              <a:rPr lang="en-US" sz="2400" kern="0">
                <a:cs typeface="Segoe UI Light" panose="020B0502040204020203" pitchFamily="34" charset="0"/>
              </a:rPr>
              <a:t>)</a:t>
            </a:r>
          </a:p>
        </p:txBody>
      </p:sp>
      <p:sp>
        <p:nvSpPr>
          <p:cNvPr id="10" name="Rectangle 9">
            <a:extLst>
              <a:ext uri="{FF2B5EF4-FFF2-40B4-BE49-F238E27FC236}">
                <a16:creationId xmlns:a16="http://schemas.microsoft.com/office/drawing/2014/main" id="{C21396D1-406F-3F44-9C58-35F4502D1BC8}"/>
              </a:ext>
            </a:extLst>
          </p:cNvPr>
          <p:cNvSpPr/>
          <p:nvPr/>
        </p:nvSpPr>
        <p:spPr>
          <a:xfrm>
            <a:off x="601980" y="5059916"/>
            <a:ext cx="3200400" cy="1371600"/>
          </a:xfrm>
          <a:prstGeom prst="rect">
            <a:avLst/>
          </a:prstGeom>
        </p:spPr>
        <p:txBody>
          <a:bodyPr wrap="square">
            <a:noAutofit/>
          </a:bodyPr>
          <a:lstStyle/>
          <a:p>
            <a:pPr marL="6350" lvl="0" indent="-6350" algn="ctr">
              <a:spcAft>
                <a:spcPts val="600"/>
              </a:spcAft>
              <a:defRPr/>
            </a:pPr>
            <a:r>
              <a:rPr lang="en-US" sz="2400" kern="0" dirty="0">
                <a:cs typeface="Segoe UI Light" panose="020B0502040204020203" pitchFamily="34" charset="0"/>
              </a:rPr>
              <a:t>Health system interoperability</a:t>
            </a:r>
          </a:p>
        </p:txBody>
      </p:sp>
    </p:spTree>
    <p:extLst>
      <p:ext uri="{BB962C8B-B14F-4D97-AF65-F5344CB8AC3E}">
        <p14:creationId xmlns:p14="http://schemas.microsoft.com/office/powerpoint/2010/main" val="39182998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3</a:t>
            </a:r>
            <a:r>
              <a:rPr lang="en-US" baseline="30000"/>
              <a:t>rd</a:t>
            </a:r>
            <a:r>
              <a:rPr lang="en-US"/>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err="1"/>
              <a:t>IoMT</a:t>
            </a:r>
            <a:endParaRPr lang="en-US"/>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Ingest &amp; Enrich</a:t>
            </a:r>
          </a:p>
          <a:p>
            <a:pPr defTabSz="932384">
              <a:spcBef>
                <a:spcPts val="600"/>
              </a:spcBef>
            </a:pPr>
            <a:r>
              <a:rPr lang="en-US" sz="1200"/>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Persist</a:t>
            </a:r>
          </a:p>
          <a:p>
            <a:pPr defTabSz="932384">
              <a:spcBef>
                <a:spcPts val="600"/>
              </a:spcBef>
            </a:pPr>
            <a:r>
              <a:rPr lang="en-US" sz="1200"/>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Query &amp; Provision</a:t>
            </a:r>
          </a:p>
          <a:p>
            <a:pPr defTabSz="932384">
              <a:spcBef>
                <a:spcPts val="600"/>
              </a:spcBef>
            </a:pPr>
            <a:r>
              <a:rPr lang="en-US" sz="1100"/>
              <a:t>Provision and manage access for querying, exploration, operationalization.</a:t>
            </a:r>
          </a:p>
          <a:p>
            <a:pPr defTabSz="932384">
              <a:spcBef>
                <a:spcPts val="600"/>
              </a:spcBef>
            </a:pPr>
            <a:endParaRPr lang="en-US" sz="1200"/>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Intelligence</a:t>
            </a:r>
          </a:p>
          <a:p>
            <a:pPr defTabSz="932384">
              <a:spcBef>
                <a:spcPts val="600"/>
              </a:spcBef>
            </a:pPr>
            <a:r>
              <a:rPr lang="en-US" sz="1200"/>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Scale</a:t>
            </a:r>
          </a:p>
          <a:p>
            <a:pPr defTabSz="932384">
              <a:spcBef>
                <a:spcPts val="600"/>
              </a:spcBef>
            </a:pPr>
            <a:r>
              <a:rPr lang="en-US" sz="1200"/>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Trust</a:t>
            </a:r>
          </a:p>
          <a:p>
            <a:pPr defTabSz="932384">
              <a:spcBef>
                <a:spcPts val="600"/>
              </a:spcBef>
            </a:pPr>
            <a:r>
              <a:rPr lang="en-US" sz="1200"/>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8F82-DBE5-4114-BD5A-34E2904C8D6C}"/>
              </a:ext>
            </a:extLst>
          </p:cNvPr>
          <p:cNvSpPr>
            <a:spLocks noGrp="1"/>
          </p:cNvSpPr>
          <p:nvPr>
            <p:ph type="title"/>
          </p:nvPr>
        </p:nvSpPr>
        <p:spPr/>
        <p:txBody>
          <a:bodyPr/>
          <a:lstStyle/>
          <a:p>
            <a:r>
              <a:rPr lang="en-US"/>
              <a:t>Two offerings to meet your needs</a:t>
            </a:r>
          </a:p>
        </p:txBody>
      </p:sp>
      <p:sp>
        <p:nvSpPr>
          <p:cNvPr id="12" name="Rectangle: Rounded Corners 23">
            <a:extLst>
              <a:ext uri="{FF2B5EF4-FFF2-40B4-BE49-F238E27FC236}">
                <a16:creationId xmlns:a16="http://schemas.microsoft.com/office/drawing/2014/main" id="{16530DA4-2C20-4A4D-A342-BCBC08765DA7}"/>
              </a:ext>
            </a:extLst>
          </p:cNvPr>
          <p:cNvSpPr/>
          <p:nvPr/>
        </p:nvSpPr>
        <p:spPr bwMode="auto">
          <a:xfrm>
            <a:off x="8750679" y="3003680"/>
            <a:ext cx="2182486" cy="738664"/>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FHIR Server for Azure</a:t>
            </a:r>
          </a:p>
        </p:txBody>
      </p:sp>
      <p:sp>
        <p:nvSpPr>
          <p:cNvPr id="13" name="Rectangle: Rounded Corners 23">
            <a:extLst>
              <a:ext uri="{FF2B5EF4-FFF2-40B4-BE49-F238E27FC236}">
                <a16:creationId xmlns:a16="http://schemas.microsoft.com/office/drawing/2014/main" id="{C4F9E079-1445-4614-AA8D-3A8F3B934DD4}"/>
              </a:ext>
            </a:extLst>
          </p:cNvPr>
          <p:cNvSpPr/>
          <p:nvPr/>
        </p:nvSpPr>
        <p:spPr bwMode="auto">
          <a:xfrm>
            <a:off x="8566319" y="5235330"/>
            <a:ext cx="2551206" cy="461665"/>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Azure API for FHIR</a:t>
            </a:r>
          </a:p>
        </p:txBody>
      </p:sp>
      <p:sp>
        <p:nvSpPr>
          <p:cNvPr id="14" name="Arrow: Pentagon 13">
            <a:extLst>
              <a:ext uri="{FF2B5EF4-FFF2-40B4-BE49-F238E27FC236}">
                <a16:creationId xmlns:a16="http://schemas.microsoft.com/office/drawing/2014/main" id="{2B39F2CA-558A-4B26-A494-E902C9A7614E}"/>
              </a:ext>
            </a:extLst>
          </p:cNvPr>
          <p:cNvSpPr/>
          <p:nvPr/>
        </p:nvSpPr>
        <p:spPr bwMode="auto">
          <a:xfrm>
            <a:off x="0" y="1650147"/>
            <a:ext cx="7905508" cy="4323616"/>
          </a:xfrm>
          <a:prstGeom prst="homePlate">
            <a:avLst>
              <a:gd name="adj" fmla="val 21771"/>
            </a:avLst>
          </a:prstGeom>
          <a:solidFill>
            <a:schemeClr val="bg1"/>
          </a:solidFill>
          <a:ln w="10795" cap="flat" cmpd="sng" algn="ctr">
            <a:noFill/>
            <a:prstDash val="solid"/>
          </a:ln>
          <a:effectLst>
            <a:outerShdw blurRad="127000" algn="tl" rotWithShape="0">
              <a:prstClr val="black">
                <a:alpha val="20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22279EAB-E546-4154-843A-F97F2D764BD4}"/>
              </a:ext>
            </a:extLst>
          </p:cNvPr>
          <p:cNvSpPr/>
          <p:nvPr/>
        </p:nvSpPr>
        <p:spPr>
          <a:xfrm>
            <a:off x="455995" y="2140729"/>
            <a:ext cx="5999234" cy="3757952"/>
          </a:xfrm>
          <a:prstGeom prst="rect">
            <a:avLst/>
          </a:prstGeom>
        </p:spPr>
        <p:txBody>
          <a:bodyPr wrap="square" lIns="0">
            <a:spAutoFit/>
          </a:bodyPr>
          <a:lstStyle/>
          <a:p>
            <a:pPr marL="0" lvl="1">
              <a:lnSpc>
                <a:spcPct val="90000"/>
              </a:lnSpc>
              <a:spcBef>
                <a:spcPts val="1200"/>
              </a:spcBef>
            </a:pPr>
            <a:r>
              <a:rPr lang="en-US">
                <a:solidFill>
                  <a:schemeClr val="tx2"/>
                </a:solidFill>
                <a:latin typeface="+mj-lt"/>
              </a:rPr>
              <a:t>Open source, full control</a:t>
            </a:r>
          </a:p>
          <a:p>
            <a:pPr marL="0" lvl="2">
              <a:lnSpc>
                <a:spcPct val="90000"/>
              </a:lnSpc>
              <a:spcBef>
                <a:spcPts val="1200"/>
              </a:spcBef>
            </a:pPr>
            <a:r>
              <a:rPr lang="en-US">
                <a:solidFill>
                  <a:srgbClr val="000000"/>
                </a:solidFill>
              </a:rPr>
              <a:t>Built managed and maintained by the Microsoft Healthcare engineering team. </a:t>
            </a:r>
          </a:p>
          <a:p>
            <a:pPr marL="0" lvl="2">
              <a:lnSpc>
                <a:spcPct val="90000"/>
              </a:lnSpc>
              <a:spcBef>
                <a:spcPts val="1200"/>
              </a:spcBef>
            </a:pPr>
            <a:r>
              <a:rPr lang="en-US">
                <a:solidFill>
                  <a:srgbClr val="000000"/>
                </a:solidFill>
              </a:rPr>
              <a:t>Designed to enable you to operate and manage compliance.</a:t>
            </a:r>
          </a:p>
          <a:p>
            <a:pPr marL="0" lvl="1">
              <a:lnSpc>
                <a:spcPct val="90000"/>
              </a:lnSpc>
              <a:spcBef>
                <a:spcPts val="1200"/>
              </a:spcBef>
            </a:pPr>
            <a:endParaRPr lang="en-US">
              <a:solidFill>
                <a:schemeClr val="tx2"/>
              </a:solidFill>
              <a:latin typeface="+mj-lt"/>
            </a:endParaRPr>
          </a:p>
          <a:p>
            <a:pPr marL="0" lvl="1">
              <a:lnSpc>
                <a:spcPct val="90000"/>
              </a:lnSpc>
              <a:spcBef>
                <a:spcPts val="1200"/>
              </a:spcBef>
            </a:pPr>
            <a:r>
              <a:rPr lang="en-US">
                <a:solidFill>
                  <a:schemeClr val="tx2"/>
                </a:solidFill>
                <a:latin typeface="+mj-lt"/>
              </a:rPr>
              <a:t>Fully managed Azure offering</a:t>
            </a:r>
          </a:p>
          <a:p>
            <a:pPr marL="0" lvl="2">
              <a:lnSpc>
                <a:spcPct val="90000"/>
              </a:lnSpc>
              <a:spcBef>
                <a:spcPts val="1200"/>
              </a:spcBef>
            </a:pPr>
            <a:r>
              <a:rPr lang="en-US">
                <a:solidFill>
                  <a:srgbClr val="000000"/>
                </a:solidFill>
              </a:rPr>
              <a:t>Distribution of the open source project, offered as a Platform-as-a-Service in Azure.</a:t>
            </a:r>
          </a:p>
          <a:p>
            <a:pPr marL="0" lvl="2">
              <a:lnSpc>
                <a:spcPct val="90000"/>
              </a:lnSpc>
              <a:spcBef>
                <a:spcPts val="1200"/>
              </a:spcBef>
            </a:pPr>
            <a:r>
              <a:rPr lang="en-US">
                <a:solidFill>
                  <a:srgbClr val="000000"/>
                </a:solidFill>
              </a:rPr>
              <a:t>Meets regulatory compliance requirements for Protected Healthcare Information (PHI).</a:t>
            </a:r>
          </a:p>
        </p:txBody>
      </p:sp>
      <p:pic>
        <p:nvPicPr>
          <p:cNvPr id="5" name="Picture 4">
            <a:extLst>
              <a:ext uri="{FF2B5EF4-FFF2-40B4-BE49-F238E27FC236}">
                <a16:creationId xmlns:a16="http://schemas.microsoft.com/office/drawing/2014/main" id="{5B9C223E-5D4D-D149-9821-DDB675125662}"/>
              </a:ext>
            </a:extLst>
          </p:cNvPr>
          <p:cNvPicPr>
            <a:picLocks noChangeAspect="1"/>
          </p:cNvPicPr>
          <p:nvPr/>
        </p:nvPicPr>
        <p:blipFill>
          <a:blip r:embed="rId2"/>
          <a:stretch>
            <a:fillRect/>
          </a:stretch>
        </p:blipFill>
        <p:spPr>
          <a:xfrm>
            <a:off x="9384722" y="2092096"/>
            <a:ext cx="914400" cy="914400"/>
          </a:xfrm>
          <a:prstGeom prst="rect">
            <a:avLst/>
          </a:prstGeom>
        </p:spPr>
      </p:pic>
      <p:pic>
        <p:nvPicPr>
          <p:cNvPr id="19" name="Graphic 18">
            <a:extLst>
              <a:ext uri="{FF2B5EF4-FFF2-40B4-BE49-F238E27FC236}">
                <a16:creationId xmlns:a16="http://schemas.microsoft.com/office/drawing/2014/main" id="{BF799D6F-3FAD-2041-B2EB-A21961357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4722" y="4326561"/>
            <a:ext cx="914400" cy="914400"/>
          </a:xfrm>
          <a:prstGeom prst="rect">
            <a:avLst/>
          </a:prstGeom>
        </p:spPr>
      </p:pic>
    </p:spTree>
    <p:extLst>
      <p:ext uri="{BB962C8B-B14F-4D97-AF65-F5344CB8AC3E}">
        <p14:creationId xmlns:p14="http://schemas.microsoft.com/office/powerpoint/2010/main" val="23283743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B8B0F1-32D1-AA44-88B5-BF4525580380}"/>
              </a:ext>
            </a:extLst>
          </p:cNvPr>
          <p:cNvGrpSpPr/>
          <p:nvPr/>
        </p:nvGrpSpPr>
        <p:grpSpPr>
          <a:xfrm>
            <a:off x="5939059" y="2381223"/>
            <a:ext cx="2905127" cy="3445868"/>
            <a:chOff x="5939059" y="2381223"/>
            <a:chExt cx="2905127" cy="3445868"/>
          </a:xfrm>
        </p:grpSpPr>
        <p:grpSp>
          <p:nvGrpSpPr>
            <p:cNvPr id="70" name="Group 69">
              <a:extLst>
                <a:ext uri="{FF2B5EF4-FFF2-40B4-BE49-F238E27FC236}">
                  <a16:creationId xmlns:a16="http://schemas.microsoft.com/office/drawing/2014/main" id="{DE427942-1F24-094B-9D6D-936DA9D32DDE}"/>
                </a:ext>
              </a:extLst>
            </p:cNvPr>
            <p:cNvGrpSpPr/>
            <p:nvPr/>
          </p:nvGrpSpPr>
          <p:grpSpPr>
            <a:xfrm>
              <a:off x="5939059" y="2381223"/>
              <a:ext cx="2905127" cy="3445868"/>
              <a:chOff x="5939059" y="2381223"/>
              <a:chExt cx="2905127" cy="3445868"/>
            </a:xfrm>
            <a:solidFill>
              <a:schemeClr val="accent5"/>
            </a:solidFill>
          </p:grpSpPr>
          <p:sp>
            <p:nvSpPr>
              <p:cNvPr id="2" name="Rectangle 1">
                <a:extLst>
                  <a:ext uri="{FF2B5EF4-FFF2-40B4-BE49-F238E27FC236}">
                    <a16:creationId xmlns:a16="http://schemas.microsoft.com/office/drawing/2014/main" id="{427961DD-FD68-4B67-B499-000775B8948D}"/>
                  </a:ext>
                </a:extLst>
              </p:cNvPr>
              <p:cNvSpPr/>
              <p:nvPr/>
            </p:nvSpPr>
            <p:spPr bwMode="auto">
              <a:xfrm flipH="1" flipV="1">
                <a:off x="5939059" y="2381223"/>
                <a:ext cx="2905127" cy="34458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a:extLst>
                  <a:ext uri="{FF2B5EF4-FFF2-40B4-BE49-F238E27FC236}">
                    <a16:creationId xmlns:a16="http://schemas.microsoft.com/office/drawing/2014/main" id="{8DD3DA2A-6AA7-4B48-B7E3-07CAB59649F4}"/>
                  </a:ext>
                </a:extLst>
              </p:cNvPr>
              <p:cNvSpPr txBox="1"/>
              <p:nvPr/>
            </p:nvSpPr>
            <p:spPr>
              <a:xfrm>
                <a:off x="7921055" y="2907361"/>
                <a:ext cx="788999" cy="430887"/>
              </a:xfrm>
              <a:prstGeom prst="rect">
                <a:avLst/>
              </a:prstGeom>
              <a:noFill/>
            </p:spPr>
            <p:txBody>
              <a:bodyPr wrap="none" rtlCol="0">
                <a:spAutoFit/>
              </a:bodyPr>
              <a:lstStyle/>
              <a:p>
                <a:pPr algn="ctr"/>
                <a:r>
                  <a:rPr lang="en-US" sz="1100">
                    <a:latin typeface="Segoe UI" panose="020B0502040204020203" pitchFamily="34" charset="0"/>
                    <a:cs typeface="Segoe UI" panose="020B0502040204020203" pitchFamily="34" charset="0"/>
                  </a:rPr>
                  <a:t>Azure API</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FHIR</a:t>
                </a:r>
              </a:p>
            </p:txBody>
          </p:sp>
        </p:grpSp>
        <p:pic>
          <p:nvPicPr>
            <p:cNvPr id="71" name="Graphic 70">
              <a:extLst>
                <a:ext uri="{FF2B5EF4-FFF2-40B4-BE49-F238E27FC236}">
                  <a16:creationId xmlns:a16="http://schemas.microsoft.com/office/drawing/2014/main" id="{64E57ED6-3E84-944D-9299-661FC3872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8050" y="2491189"/>
              <a:ext cx="483355" cy="483355"/>
            </a:xfrm>
            <a:prstGeom prst="rect">
              <a:avLst/>
            </a:prstGeom>
          </p:spPr>
        </p:pic>
      </p:grpSp>
      <p:grpSp>
        <p:nvGrpSpPr>
          <p:cNvPr id="52" name="Group 51">
            <a:extLst>
              <a:ext uri="{FF2B5EF4-FFF2-40B4-BE49-F238E27FC236}">
                <a16:creationId xmlns:a16="http://schemas.microsoft.com/office/drawing/2014/main" id="{0200540C-63BC-1D4D-9A23-F6CCBF5309E4}"/>
              </a:ext>
            </a:extLst>
          </p:cNvPr>
          <p:cNvGrpSpPr/>
          <p:nvPr/>
        </p:nvGrpSpPr>
        <p:grpSpPr>
          <a:xfrm>
            <a:off x="5941228" y="1380831"/>
            <a:ext cx="2900883" cy="927605"/>
            <a:chOff x="5941228" y="1380831"/>
            <a:chExt cx="2900883" cy="927605"/>
          </a:xfrm>
        </p:grpSpPr>
        <p:sp>
          <p:nvSpPr>
            <p:cNvPr id="47" name="Rectangle 46">
              <a:extLst>
                <a:ext uri="{FF2B5EF4-FFF2-40B4-BE49-F238E27FC236}">
                  <a16:creationId xmlns:a16="http://schemas.microsoft.com/office/drawing/2014/main" id="{456417D2-1FFD-4EE4-89A3-729B54D3B7CA}"/>
                </a:ext>
              </a:extLst>
            </p:cNvPr>
            <p:cNvSpPr/>
            <p:nvPr/>
          </p:nvSpPr>
          <p:spPr bwMode="auto">
            <a:xfrm>
              <a:off x="5941228" y="1380831"/>
              <a:ext cx="2900883" cy="927605"/>
            </a:xfrm>
            <a:prstGeom prst="rect">
              <a:avLst/>
            </a:prstGeom>
            <a:solidFill>
              <a:schemeClr val="bg1">
                <a:lumMod val="85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EC9AE93E-36C1-4C4B-BE0B-DB3C04CE9034}"/>
                </a:ext>
              </a:extLst>
            </p:cNvPr>
            <p:cNvGrpSpPr/>
            <p:nvPr/>
          </p:nvGrpSpPr>
          <p:grpSpPr>
            <a:xfrm>
              <a:off x="7782615" y="1423464"/>
              <a:ext cx="1059495" cy="870145"/>
              <a:chOff x="8608732" y="2111773"/>
              <a:chExt cx="1059495" cy="870145"/>
            </a:xfrm>
          </p:grpSpPr>
          <p:pic>
            <p:nvPicPr>
              <p:cNvPr id="68" name="Graphic 67">
                <a:extLst>
                  <a:ext uri="{FF2B5EF4-FFF2-40B4-BE49-F238E27FC236}">
                    <a16:creationId xmlns:a16="http://schemas.microsoft.com/office/drawing/2014/main" id="{817D5B9E-D7F2-4002-97A0-973407B4CBA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4167" y="2111773"/>
                <a:ext cx="457200" cy="457200"/>
              </a:xfrm>
              <a:prstGeom prst="rect">
                <a:avLst/>
              </a:prstGeom>
            </p:spPr>
          </p:pic>
          <p:sp>
            <p:nvSpPr>
              <p:cNvPr id="69" name="TextBox 68">
                <a:extLst>
                  <a:ext uri="{FF2B5EF4-FFF2-40B4-BE49-F238E27FC236}">
                    <a16:creationId xmlns:a16="http://schemas.microsoft.com/office/drawing/2014/main" id="{6ED17FC4-2C27-4364-B6EB-73D4A556A259}"/>
                  </a:ext>
                </a:extLst>
              </p:cNvPr>
              <p:cNvSpPr txBox="1"/>
              <p:nvPr/>
            </p:nvSpPr>
            <p:spPr>
              <a:xfrm>
                <a:off x="8608732" y="2551031"/>
                <a:ext cx="1059495" cy="430887"/>
              </a:xfrm>
              <a:prstGeom prst="rect">
                <a:avLst/>
              </a:prstGeom>
              <a:noFill/>
            </p:spPr>
            <p:txBody>
              <a:bodyPr wrap="square" rtlCol="0">
                <a:spAutoFit/>
              </a:bodyPr>
              <a:lstStyle/>
              <a:p>
                <a:pPr algn="ctr"/>
                <a:r>
                  <a:rPr lang="en-US" sz="1100">
                    <a:latin typeface="Segoe UI" panose="020B0502040204020203" pitchFamily="34" charset="0"/>
                    <a:cs typeface="Segoe UI" panose="020B0502040204020203" pitchFamily="34" charset="0"/>
                  </a:rPr>
                  <a:t>FHIR Server</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Azure</a:t>
                </a:r>
              </a:p>
            </p:txBody>
          </p:sp>
        </p:grpSp>
      </p:grpSp>
      <p:sp>
        <p:nvSpPr>
          <p:cNvPr id="4" name="Title 3">
            <a:extLst>
              <a:ext uri="{FF2B5EF4-FFF2-40B4-BE49-F238E27FC236}">
                <a16:creationId xmlns:a16="http://schemas.microsoft.com/office/drawing/2014/main" id="{BE3E2A20-3F7A-44A6-9E90-C957B0B988A2}"/>
              </a:ext>
            </a:extLst>
          </p:cNvPr>
          <p:cNvSpPr>
            <a:spLocks noGrp="1"/>
          </p:cNvSpPr>
          <p:nvPr>
            <p:ph type="title"/>
          </p:nvPr>
        </p:nvSpPr>
        <p:spPr/>
        <p:txBody>
          <a:bodyPr/>
          <a:lstStyle/>
          <a:p>
            <a:r>
              <a:rPr lang="en-US"/>
              <a:t>Cloud Models</a:t>
            </a:r>
          </a:p>
        </p:txBody>
      </p:sp>
      <p:sp>
        <p:nvSpPr>
          <p:cNvPr id="7" name="Rectangle 6">
            <a:extLst>
              <a:ext uri="{FF2B5EF4-FFF2-40B4-BE49-F238E27FC236}">
                <a16:creationId xmlns:a16="http://schemas.microsoft.com/office/drawing/2014/main" id="{C2E299AD-3435-4C5D-849C-3B6FAC8D7FA0}"/>
              </a:ext>
            </a:extLst>
          </p:cNvPr>
          <p:cNvSpPr/>
          <p:nvPr/>
        </p:nvSpPr>
        <p:spPr bwMode="auto">
          <a:xfrm>
            <a:off x="786591" y="539806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8" name="Rectangle 7">
            <a:extLst>
              <a:ext uri="{FF2B5EF4-FFF2-40B4-BE49-F238E27FC236}">
                <a16:creationId xmlns:a16="http://schemas.microsoft.com/office/drawing/2014/main" id="{B84397F5-CC56-41F8-960E-9B74DC572BEB}"/>
              </a:ext>
            </a:extLst>
          </p:cNvPr>
          <p:cNvSpPr/>
          <p:nvPr/>
        </p:nvSpPr>
        <p:spPr bwMode="auto">
          <a:xfrm>
            <a:off x="786591" y="489525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9" name="Rectangle 8">
            <a:extLst>
              <a:ext uri="{FF2B5EF4-FFF2-40B4-BE49-F238E27FC236}">
                <a16:creationId xmlns:a16="http://schemas.microsoft.com/office/drawing/2014/main" id="{038F871A-1296-46FB-B61A-FF9459FE37E3}"/>
              </a:ext>
            </a:extLst>
          </p:cNvPr>
          <p:cNvSpPr/>
          <p:nvPr/>
        </p:nvSpPr>
        <p:spPr bwMode="auto">
          <a:xfrm>
            <a:off x="786591" y="439244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0" name="Rectangle 9">
            <a:extLst>
              <a:ext uri="{FF2B5EF4-FFF2-40B4-BE49-F238E27FC236}">
                <a16:creationId xmlns:a16="http://schemas.microsoft.com/office/drawing/2014/main" id="{54CFF424-E38D-459A-A925-51DD63258E92}"/>
              </a:ext>
            </a:extLst>
          </p:cNvPr>
          <p:cNvSpPr/>
          <p:nvPr/>
        </p:nvSpPr>
        <p:spPr bwMode="auto">
          <a:xfrm>
            <a:off x="786591" y="388964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11" name="Rectangle 10">
            <a:extLst>
              <a:ext uri="{FF2B5EF4-FFF2-40B4-BE49-F238E27FC236}">
                <a16:creationId xmlns:a16="http://schemas.microsoft.com/office/drawing/2014/main" id="{489B2898-1712-4835-A783-5BF0D980A445}"/>
              </a:ext>
            </a:extLst>
          </p:cNvPr>
          <p:cNvSpPr/>
          <p:nvPr/>
        </p:nvSpPr>
        <p:spPr bwMode="auto">
          <a:xfrm>
            <a:off x="78659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12" name="Rectangle 11">
            <a:extLst>
              <a:ext uri="{FF2B5EF4-FFF2-40B4-BE49-F238E27FC236}">
                <a16:creationId xmlns:a16="http://schemas.microsoft.com/office/drawing/2014/main" id="{76314776-2944-42FE-AA7B-B9E3A0B06094}"/>
              </a:ext>
            </a:extLst>
          </p:cNvPr>
          <p:cNvSpPr/>
          <p:nvPr/>
        </p:nvSpPr>
        <p:spPr bwMode="auto">
          <a:xfrm>
            <a:off x="78659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13" name="Rectangle 12">
            <a:extLst>
              <a:ext uri="{FF2B5EF4-FFF2-40B4-BE49-F238E27FC236}">
                <a16:creationId xmlns:a16="http://schemas.microsoft.com/office/drawing/2014/main" id="{021237CE-5FEC-4DBB-8892-9C253E7A0B79}"/>
              </a:ext>
            </a:extLst>
          </p:cNvPr>
          <p:cNvSpPr/>
          <p:nvPr/>
        </p:nvSpPr>
        <p:spPr bwMode="auto">
          <a:xfrm>
            <a:off x="78659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14" name="Rectangle 13">
            <a:extLst>
              <a:ext uri="{FF2B5EF4-FFF2-40B4-BE49-F238E27FC236}">
                <a16:creationId xmlns:a16="http://schemas.microsoft.com/office/drawing/2014/main" id="{75B28387-BF21-48BA-82FE-5250DEF03B2B}"/>
              </a:ext>
            </a:extLst>
          </p:cNvPr>
          <p:cNvSpPr/>
          <p:nvPr/>
        </p:nvSpPr>
        <p:spPr bwMode="auto">
          <a:xfrm>
            <a:off x="78659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15" name="Rectangle 14">
            <a:extLst>
              <a:ext uri="{FF2B5EF4-FFF2-40B4-BE49-F238E27FC236}">
                <a16:creationId xmlns:a16="http://schemas.microsoft.com/office/drawing/2014/main" id="{9E1C63D8-00AA-4DBB-8125-FFC6162315E8}"/>
              </a:ext>
            </a:extLst>
          </p:cNvPr>
          <p:cNvSpPr/>
          <p:nvPr/>
        </p:nvSpPr>
        <p:spPr bwMode="auto">
          <a:xfrm>
            <a:off x="78659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16" name="Rectangle 15">
            <a:extLst>
              <a:ext uri="{FF2B5EF4-FFF2-40B4-BE49-F238E27FC236}">
                <a16:creationId xmlns:a16="http://schemas.microsoft.com/office/drawing/2014/main" id="{588F52D2-E420-4BCC-95F6-3A528FA7D91C}"/>
              </a:ext>
            </a:extLst>
          </p:cNvPr>
          <p:cNvSpPr/>
          <p:nvPr/>
        </p:nvSpPr>
        <p:spPr bwMode="auto">
          <a:xfrm>
            <a:off x="3351051" y="539806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17" name="Rectangle 16">
            <a:extLst>
              <a:ext uri="{FF2B5EF4-FFF2-40B4-BE49-F238E27FC236}">
                <a16:creationId xmlns:a16="http://schemas.microsoft.com/office/drawing/2014/main" id="{9BAB1CB6-2658-4EFF-8206-6B69A056BB25}"/>
              </a:ext>
            </a:extLst>
          </p:cNvPr>
          <p:cNvSpPr/>
          <p:nvPr/>
        </p:nvSpPr>
        <p:spPr bwMode="auto">
          <a:xfrm>
            <a:off x="3351051" y="489525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18" name="Rectangle 17">
            <a:extLst>
              <a:ext uri="{FF2B5EF4-FFF2-40B4-BE49-F238E27FC236}">
                <a16:creationId xmlns:a16="http://schemas.microsoft.com/office/drawing/2014/main" id="{A817BBF4-FFF6-4324-9EA5-72D71DBDB1EE}"/>
              </a:ext>
            </a:extLst>
          </p:cNvPr>
          <p:cNvSpPr/>
          <p:nvPr/>
        </p:nvSpPr>
        <p:spPr bwMode="auto">
          <a:xfrm>
            <a:off x="3351051" y="4392447"/>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9" name="Rectangle 18">
            <a:extLst>
              <a:ext uri="{FF2B5EF4-FFF2-40B4-BE49-F238E27FC236}">
                <a16:creationId xmlns:a16="http://schemas.microsoft.com/office/drawing/2014/main" id="{89608BB4-AF89-46AA-98D5-040A439F3274}"/>
              </a:ext>
            </a:extLst>
          </p:cNvPr>
          <p:cNvSpPr/>
          <p:nvPr/>
        </p:nvSpPr>
        <p:spPr bwMode="auto">
          <a:xfrm>
            <a:off x="3351051" y="388964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0" name="Rectangle 19">
            <a:extLst>
              <a:ext uri="{FF2B5EF4-FFF2-40B4-BE49-F238E27FC236}">
                <a16:creationId xmlns:a16="http://schemas.microsoft.com/office/drawing/2014/main" id="{59712C86-FC58-461B-837F-2DE125B1E40E}"/>
              </a:ext>
            </a:extLst>
          </p:cNvPr>
          <p:cNvSpPr/>
          <p:nvPr/>
        </p:nvSpPr>
        <p:spPr bwMode="auto">
          <a:xfrm>
            <a:off x="335105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21" name="Rectangle 20">
            <a:extLst>
              <a:ext uri="{FF2B5EF4-FFF2-40B4-BE49-F238E27FC236}">
                <a16:creationId xmlns:a16="http://schemas.microsoft.com/office/drawing/2014/main" id="{A5E7E0C5-F242-4D65-8D00-B51AE9D42B6C}"/>
              </a:ext>
            </a:extLst>
          </p:cNvPr>
          <p:cNvSpPr/>
          <p:nvPr/>
        </p:nvSpPr>
        <p:spPr bwMode="auto">
          <a:xfrm>
            <a:off x="335105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22" name="Rectangle 21">
            <a:extLst>
              <a:ext uri="{FF2B5EF4-FFF2-40B4-BE49-F238E27FC236}">
                <a16:creationId xmlns:a16="http://schemas.microsoft.com/office/drawing/2014/main" id="{5623EF25-ADF3-4C0B-B08E-958E8FD57C80}"/>
              </a:ext>
            </a:extLst>
          </p:cNvPr>
          <p:cNvSpPr/>
          <p:nvPr/>
        </p:nvSpPr>
        <p:spPr bwMode="auto">
          <a:xfrm>
            <a:off x="335105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23" name="Rectangle 22">
            <a:extLst>
              <a:ext uri="{FF2B5EF4-FFF2-40B4-BE49-F238E27FC236}">
                <a16:creationId xmlns:a16="http://schemas.microsoft.com/office/drawing/2014/main" id="{9BDA6CE7-05AD-4594-8CF6-D710DB66B29A}"/>
              </a:ext>
            </a:extLst>
          </p:cNvPr>
          <p:cNvSpPr/>
          <p:nvPr/>
        </p:nvSpPr>
        <p:spPr bwMode="auto">
          <a:xfrm>
            <a:off x="335105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24" name="Rectangle 23">
            <a:extLst>
              <a:ext uri="{FF2B5EF4-FFF2-40B4-BE49-F238E27FC236}">
                <a16:creationId xmlns:a16="http://schemas.microsoft.com/office/drawing/2014/main" id="{FFA11B5B-4B93-48A5-A7F3-FA51A73C52BB}"/>
              </a:ext>
            </a:extLst>
          </p:cNvPr>
          <p:cNvSpPr/>
          <p:nvPr/>
        </p:nvSpPr>
        <p:spPr bwMode="auto">
          <a:xfrm>
            <a:off x="335105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25" name="Rectangle 24">
            <a:extLst>
              <a:ext uri="{FF2B5EF4-FFF2-40B4-BE49-F238E27FC236}">
                <a16:creationId xmlns:a16="http://schemas.microsoft.com/office/drawing/2014/main" id="{341F4A18-7293-43F6-8202-907CEBE2E51A}"/>
              </a:ext>
            </a:extLst>
          </p:cNvPr>
          <p:cNvSpPr/>
          <p:nvPr/>
        </p:nvSpPr>
        <p:spPr bwMode="auto">
          <a:xfrm>
            <a:off x="5939067" y="540529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26" name="Rectangle 25">
            <a:extLst>
              <a:ext uri="{FF2B5EF4-FFF2-40B4-BE49-F238E27FC236}">
                <a16:creationId xmlns:a16="http://schemas.microsoft.com/office/drawing/2014/main" id="{072B1E40-5129-4B97-8819-B5932545624D}"/>
              </a:ext>
            </a:extLst>
          </p:cNvPr>
          <p:cNvSpPr/>
          <p:nvPr/>
        </p:nvSpPr>
        <p:spPr bwMode="auto">
          <a:xfrm>
            <a:off x="5939067" y="490248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27" name="Rectangle 26">
            <a:extLst>
              <a:ext uri="{FF2B5EF4-FFF2-40B4-BE49-F238E27FC236}">
                <a16:creationId xmlns:a16="http://schemas.microsoft.com/office/drawing/2014/main" id="{90722CB9-8E3D-4A2A-AF5D-94A0B56BE10C}"/>
              </a:ext>
            </a:extLst>
          </p:cNvPr>
          <p:cNvSpPr/>
          <p:nvPr/>
        </p:nvSpPr>
        <p:spPr bwMode="auto">
          <a:xfrm>
            <a:off x="5939067" y="439968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28" name="Rectangle 27">
            <a:extLst>
              <a:ext uri="{FF2B5EF4-FFF2-40B4-BE49-F238E27FC236}">
                <a16:creationId xmlns:a16="http://schemas.microsoft.com/office/drawing/2014/main" id="{1C6A057E-B934-44A0-9A59-1E72F84C5303}"/>
              </a:ext>
            </a:extLst>
          </p:cNvPr>
          <p:cNvSpPr/>
          <p:nvPr/>
        </p:nvSpPr>
        <p:spPr bwMode="auto">
          <a:xfrm>
            <a:off x="5939067" y="38968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9" name="Rectangle 28">
            <a:extLst>
              <a:ext uri="{FF2B5EF4-FFF2-40B4-BE49-F238E27FC236}">
                <a16:creationId xmlns:a16="http://schemas.microsoft.com/office/drawing/2014/main" id="{C726006D-A19E-4F8D-8029-D51FA079EF8B}"/>
              </a:ext>
            </a:extLst>
          </p:cNvPr>
          <p:cNvSpPr/>
          <p:nvPr/>
        </p:nvSpPr>
        <p:spPr bwMode="auto">
          <a:xfrm>
            <a:off x="5939067" y="33940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0" name="Rectangle 29">
            <a:extLst>
              <a:ext uri="{FF2B5EF4-FFF2-40B4-BE49-F238E27FC236}">
                <a16:creationId xmlns:a16="http://schemas.microsoft.com/office/drawing/2014/main" id="{8AE03B6F-6A53-46C5-9235-A654E0B2B9CE}"/>
              </a:ext>
            </a:extLst>
          </p:cNvPr>
          <p:cNvSpPr/>
          <p:nvPr/>
        </p:nvSpPr>
        <p:spPr bwMode="auto">
          <a:xfrm>
            <a:off x="5939067" y="28912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31" name="Rectangle 30">
            <a:extLst>
              <a:ext uri="{FF2B5EF4-FFF2-40B4-BE49-F238E27FC236}">
                <a16:creationId xmlns:a16="http://schemas.microsoft.com/office/drawing/2014/main" id="{76CC7D8E-BAB0-4498-A842-CDE598863636}"/>
              </a:ext>
            </a:extLst>
          </p:cNvPr>
          <p:cNvSpPr/>
          <p:nvPr/>
        </p:nvSpPr>
        <p:spPr bwMode="auto">
          <a:xfrm>
            <a:off x="5939067" y="23884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32" name="Rectangle 31">
            <a:extLst>
              <a:ext uri="{FF2B5EF4-FFF2-40B4-BE49-F238E27FC236}">
                <a16:creationId xmlns:a16="http://schemas.microsoft.com/office/drawing/2014/main" id="{E235AA51-E3D2-458E-AC36-870CD21280F7}"/>
              </a:ext>
            </a:extLst>
          </p:cNvPr>
          <p:cNvSpPr/>
          <p:nvPr/>
        </p:nvSpPr>
        <p:spPr bwMode="auto">
          <a:xfrm>
            <a:off x="5939067" y="188565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33" name="Rectangle 32">
            <a:extLst>
              <a:ext uri="{FF2B5EF4-FFF2-40B4-BE49-F238E27FC236}">
                <a16:creationId xmlns:a16="http://schemas.microsoft.com/office/drawing/2014/main" id="{9404F367-BFF8-4B70-B047-8606D1B94281}"/>
              </a:ext>
            </a:extLst>
          </p:cNvPr>
          <p:cNvSpPr/>
          <p:nvPr/>
        </p:nvSpPr>
        <p:spPr bwMode="auto">
          <a:xfrm>
            <a:off x="5939067" y="1382844"/>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34" name="Rectangle 33">
            <a:extLst>
              <a:ext uri="{FF2B5EF4-FFF2-40B4-BE49-F238E27FC236}">
                <a16:creationId xmlns:a16="http://schemas.microsoft.com/office/drawing/2014/main" id="{49969B00-E83D-4A53-B490-8C7B281C774D}"/>
              </a:ext>
            </a:extLst>
          </p:cNvPr>
          <p:cNvSpPr/>
          <p:nvPr/>
        </p:nvSpPr>
        <p:spPr bwMode="auto">
          <a:xfrm>
            <a:off x="9552049" y="540328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35" name="Rectangle 34">
            <a:extLst>
              <a:ext uri="{FF2B5EF4-FFF2-40B4-BE49-F238E27FC236}">
                <a16:creationId xmlns:a16="http://schemas.microsoft.com/office/drawing/2014/main" id="{2CC7FEBA-F838-4AFA-B89B-BC88ED60DCFB}"/>
              </a:ext>
            </a:extLst>
          </p:cNvPr>
          <p:cNvSpPr/>
          <p:nvPr/>
        </p:nvSpPr>
        <p:spPr bwMode="auto">
          <a:xfrm>
            <a:off x="9552049" y="49004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36" name="Rectangle 35">
            <a:extLst>
              <a:ext uri="{FF2B5EF4-FFF2-40B4-BE49-F238E27FC236}">
                <a16:creationId xmlns:a16="http://schemas.microsoft.com/office/drawing/2014/main" id="{604EE029-C8BD-4033-A7A8-135EB9F8C9EF}"/>
              </a:ext>
            </a:extLst>
          </p:cNvPr>
          <p:cNvSpPr/>
          <p:nvPr/>
        </p:nvSpPr>
        <p:spPr bwMode="auto">
          <a:xfrm>
            <a:off x="9552049" y="43976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37" name="Rectangle 36">
            <a:extLst>
              <a:ext uri="{FF2B5EF4-FFF2-40B4-BE49-F238E27FC236}">
                <a16:creationId xmlns:a16="http://schemas.microsoft.com/office/drawing/2014/main" id="{70C4CE2C-5A15-4944-B60A-EA231CF03E5E}"/>
              </a:ext>
            </a:extLst>
          </p:cNvPr>
          <p:cNvSpPr/>
          <p:nvPr/>
        </p:nvSpPr>
        <p:spPr bwMode="auto">
          <a:xfrm>
            <a:off x="9552049" y="38948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38" name="Rectangle 37">
            <a:extLst>
              <a:ext uri="{FF2B5EF4-FFF2-40B4-BE49-F238E27FC236}">
                <a16:creationId xmlns:a16="http://schemas.microsoft.com/office/drawing/2014/main" id="{025FADCD-3DB5-4861-A259-FB6B03DFA023}"/>
              </a:ext>
            </a:extLst>
          </p:cNvPr>
          <p:cNvSpPr/>
          <p:nvPr/>
        </p:nvSpPr>
        <p:spPr bwMode="auto">
          <a:xfrm>
            <a:off x="9552049" y="33920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9" name="Rectangle 38">
            <a:extLst>
              <a:ext uri="{FF2B5EF4-FFF2-40B4-BE49-F238E27FC236}">
                <a16:creationId xmlns:a16="http://schemas.microsoft.com/office/drawing/2014/main" id="{DAC0DE31-55B4-4CF5-9384-E0858CFCD126}"/>
              </a:ext>
            </a:extLst>
          </p:cNvPr>
          <p:cNvSpPr/>
          <p:nvPr/>
        </p:nvSpPr>
        <p:spPr bwMode="auto">
          <a:xfrm>
            <a:off x="9552049" y="288925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40" name="Rectangle 39">
            <a:extLst>
              <a:ext uri="{FF2B5EF4-FFF2-40B4-BE49-F238E27FC236}">
                <a16:creationId xmlns:a16="http://schemas.microsoft.com/office/drawing/2014/main" id="{0BAB266B-2DEF-4A04-A585-BF82A2F82EF0}"/>
              </a:ext>
            </a:extLst>
          </p:cNvPr>
          <p:cNvSpPr/>
          <p:nvPr/>
        </p:nvSpPr>
        <p:spPr bwMode="auto">
          <a:xfrm>
            <a:off x="9552049" y="238644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41" name="Rectangle 40">
            <a:extLst>
              <a:ext uri="{FF2B5EF4-FFF2-40B4-BE49-F238E27FC236}">
                <a16:creationId xmlns:a16="http://schemas.microsoft.com/office/drawing/2014/main" id="{CE2C1339-C3EF-4C81-AFD1-5158D1206E84}"/>
              </a:ext>
            </a:extLst>
          </p:cNvPr>
          <p:cNvSpPr/>
          <p:nvPr/>
        </p:nvSpPr>
        <p:spPr bwMode="auto">
          <a:xfrm>
            <a:off x="9552049" y="188363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42" name="Rectangle 41">
            <a:extLst>
              <a:ext uri="{FF2B5EF4-FFF2-40B4-BE49-F238E27FC236}">
                <a16:creationId xmlns:a16="http://schemas.microsoft.com/office/drawing/2014/main" id="{073543F3-8B71-49E7-8CA5-EF4D00F7BB24}"/>
              </a:ext>
            </a:extLst>
          </p:cNvPr>
          <p:cNvSpPr/>
          <p:nvPr/>
        </p:nvSpPr>
        <p:spPr bwMode="auto">
          <a:xfrm>
            <a:off x="9552049" y="138083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43" name="TextBox 42">
            <a:extLst>
              <a:ext uri="{FF2B5EF4-FFF2-40B4-BE49-F238E27FC236}">
                <a16:creationId xmlns:a16="http://schemas.microsoft.com/office/drawing/2014/main" id="{CD3FEA95-3088-46AA-92B8-D8DF4F3C65A7}"/>
              </a:ext>
            </a:extLst>
          </p:cNvPr>
          <p:cNvSpPr txBox="1"/>
          <p:nvPr/>
        </p:nvSpPr>
        <p:spPr>
          <a:xfrm>
            <a:off x="796403" y="5815575"/>
            <a:ext cx="1810184" cy="400110"/>
          </a:xfrm>
          <a:prstGeom prst="rect">
            <a:avLst/>
          </a:prstGeom>
          <a:noFill/>
        </p:spPr>
        <p:txBody>
          <a:bodyPr wrap="square" rtlCol="0">
            <a:spAutoFit/>
          </a:bodyPr>
          <a:lstStyle/>
          <a:p>
            <a:pPr algn="ctr"/>
            <a:r>
              <a:rPr lang="en-US" sz="2000">
                <a:solidFill>
                  <a:schemeClr val="tx2"/>
                </a:solidFill>
                <a:latin typeface="+mj-lt"/>
              </a:rPr>
              <a:t>On premises</a:t>
            </a:r>
          </a:p>
        </p:txBody>
      </p:sp>
      <p:sp>
        <p:nvSpPr>
          <p:cNvPr id="44" name="TextBox 43">
            <a:extLst>
              <a:ext uri="{FF2B5EF4-FFF2-40B4-BE49-F238E27FC236}">
                <a16:creationId xmlns:a16="http://schemas.microsoft.com/office/drawing/2014/main" id="{534197B3-54F0-4014-B962-E40364971074}"/>
              </a:ext>
            </a:extLst>
          </p:cNvPr>
          <p:cNvSpPr txBox="1"/>
          <p:nvPr/>
        </p:nvSpPr>
        <p:spPr>
          <a:xfrm>
            <a:off x="3472926" y="5817587"/>
            <a:ext cx="1599797" cy="615553"/>
          </a:xfrm>
          <a:prstGeom prst="rect">
            <a:avLst/>
          </a:prstGeom>
          <a:noFill/>
        </p:spPr>
        <p:txBody>
          <a:bodyPr wrap="none" rtlCol="0">
            <a:spAutoFit/>
          </a:bodyPr>
          <a:lstStyle/>
          <a:p>
            <a:pPr algn="ctr"/>
            <a:r>
              <a:rPr lang="en-US" sz="2000">
                <a:solidFill>
                  <a:schemeClr val="tx2"/>
                </a:solidFill>
                <a:latin typeface="+mj-lt"/>
              </a:rPr>
              <a:t>Infrastructure</a:t>
            </a:r>
          </a:p>
          <a:p>
            <a:pPr algn="ctr"/>
            <a:r>
              <a:rPr lang="en-US" sz="1400">
                <a:solidFill>
                  <a:schemeClr val="tx1">
                    <a:lumMod val="50000"/>
                    <a:lumOff val="50000"/>
                  </a:schemeClr>
                </a:solidFill>
                <a:latin typeface="+mj-lt"/>
              </a:rPr>
              <a:t>(as a Service)</a:t>
            </a:r>
          </a:p>
        </p:txBody>
      </p:sp>
      <p:sp>
        <p:nvSpPr>
          <p:cNvPr id="45" name="TextBox 44">
            <a:extLst>
              <a:ext uri="{FF2B5EF4-FFF2-40B4-BE49-F238E27FC236}">
                <a16:creationId xmlns:a16="http://schemas.microsoft.com/office/drawing/2014/main" id="{B41248AA-BDE3-4360-83B6-D467EB0BCB23}"/>
              </a:ext>
            </a:extLst>
          </p:cNvPr>
          <p:cNvSpPr txBox="1"/>
          <p:nvPr/>
        </p:nvSpPr>
        <p:spPr>
          <a:xfrm>
            <a:off x="6272506" y="5817587"/>
            <a:ext cx="1176669" cy="615553"/>
          </a:xfrm>
          <a:prstGeom prst="rect">
            <a:avLst/>
          </a:prstGeom>
          <a:noFill/>
        </p:spPr>
        <p:txBody>
          <a:bodyPr wrap="none" rtlCol="0">
            <a:spAutoFit/>
          </a:bodyPr>
          <a:lstStyle/>
          <a:p>
            <a:pPr algn="ctr"/>
            <a:r>
              <a:rPr lang="en-US" sz="2000">
                <a:solidFill>
                  <a:schemeClr val="tx2"/>
                </a:solidFill>
                <a:latin typeface="+mj-lt"/>
              </a:rPr>
              <a:t>Platform</a:t>
            </a:r>
          </a:p>
          <a:p>
            <a:pPr algn="ctr"/>
            <a:r>
              <a:rPr lang="en-US" sz="1400">
                <a:solidFill>
                  <a:schemeClr val="tx1">
                    <a:lumMod val="50000"/>
                    <a:lumOff val="50000"/>
                  </a:schemeClr>
                </a:solidFill>
                <a:latin typeface="+mj-lt"/>
              </a:rPr>
              <a:t>(as a Service)</a:t>
            </a:r>
          </a:p>
        </p:txBody>
      </p:sp>
      <p:sp>
        <p:nvSpPr>
          <p:cNvPr id="46" name="TextBox 45">
            <a:extLst>
              <a:ext uri="{FF2B5EF4-FFF2-40B4-BE49-F238E27FC236}">
                <a16:creationId xmlns:a16="http://schemas.microsoft.com/office/drawing/2014/main" id="{4176A77F-BF07-4471-A677-7A60DC803995}"/>
              </a:ext>
            </a:extLst>
          </p:cNvPr>
          <p:cNvSpPr txBox="1"/>
          <p:nvPr/>
        </p:nvSpPr>
        <p:spPr>
          <a:xfrm>
            <a:off x="9905852" y="5822291"/>
            <a:ext cx="1176669" cy="615553"/>
          </a:xfrm>
          <a:prstGeom prst="rect">
            <a:avLst/>
          </a:prstGeom>
          <a:noFill/>
        </p:spPr>
        <p:txBody>
          <a:bodyPr wrap="none" rtlCol="0">
            <a:spAutoFit/>
          </a:bodyPr>
          <a:lstStyle/>
          <a:p>
            <a:pPr algn="ctr"/>
            <a:r>
              <a:rPr lang="en-US" sz="2000">
                <a:solidFill>
                  <a:schemeClr val="tx2"/>
                </a:solidFill>
                <a:latin typeface="+mj-lt"/>
              </a:rPr>
              <a:t>Software</a:t>
            </a:r>
          </a:p>
          <a:p>
            <a:pPr algn="ctr"/>
            <a:r>
              <a:rPr lang="en-US" sz="1400">
                <a:solidFill>
                  <a:schemeClr val="tx1">
                    <a:lumMod val="50000"/>
                    <a:lumOff val="50000"/>
                  </a:schemeClr>
                </a:solidFill>
                <a:latin typeface="+mj-lt"/>
              </a:rPr>
              <a:t>(as a Service)</a:t>
            </a:r>
          </a:p>
        </p:txBody>
      </p:sp>
      <p:sp>
        <p:nvSpPr>
          <p:cNvPr id="48" name="Left Brace 47">
            <a:extLst>
              <a:ext uri="{FF2B5EF4-FFF2-40B4-BE49-F238E27FC236}">
                <a16:creationId xmlns:a16="http://schemas.microsoft.com/office/drawing/2014/main" id="{2F286576-AF80-4634-8530-A3BC0C639C7F}"/>
              </a:ext>
            </a:extLst>
          </p:cNvPr>
          <p:cNvSpPr/>
          <p:nvPr/>
        </p:nvSpPr>
        <p:spPr bwMode="auto">
          <a:xfrm>
            <a:off x="499528" y="1382844"/>
            <a:ext cx="218227" cy="4407193"/>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D54D14B7-A4ED-494D-A774-E9AA890EAC56}"/>
              </a:ext>
            </a:extLst>
          </p:cNvPr>
          <p:cNvSpPr txBox="1"/>
          <p:nvPr/>
        </p:nvSpPr>
        <p:spPr>
          <a:xfrm rot="16200000">
            <a:off x="-208636" y="3439584"/>
            <a:ext cx="1117615" cy="307777"/>
          </a:xfrm>
          <a:prstGeom prst="rect">
            <a:avLst/>
          </a:prstGeom>
          <a:noFill/>
        </p:spPr>
        <p:txBody>
          <a:bodyPr wrap="none" rtlCol="0">
            <a:spAutoFit/>
          </a:bodyPr>
          <a:lstStyle/>
          <a:p>
            <a:pPr algn="ctr"/>
            <a:r>
              <a:rPr lang="en-US" sz="1400">
                <a:latin typeface="+mj-lt"/>
              </a:rPr>
              <a:t>You Manage</a:t>
            </a:r>
          </a:p>
        </p:txBody>
      </p:sp>
      <p:grpSp>
        <p:nvGrpSpPr>
          <p:cNvPr id="61" name="Group 60">
            <a:extLst>
              <a:ext uri="{FF2B5EF4-FFF2-40B4-BE49-F238E27FC236}">
                <a16:creationId xmlns:a16="http://schemas.microsoft.com/office/drawing/2014/main" id="{EC24E358-726A-40BA-8BA8-17CCFF19DEB0}"/>
              </a:ext>
            </a:extLst>
          </p:cNvPr>
          <p:cNvGrpSpPr/>
          <p:nvPr/>
        </p:nvGrpSpPr>
        <p:grpSpPr>
          <a:xfrm>
            <a:off x="2803830" y="1399551"/>
            <a:ext cx="506340" cy="2401030"/>
            <a:chOff x="3115306" y="1920510"/>
            <a:chExt cx="506340" cy="2401030"/>
          </a:xfrm>
        </p:grpSpPr>
        <p:sp>
          <p:nvSpPr>
            <p:cNvPr id="53" name="Left Brace 52">
              <a:extLst>
                <a:ext uri="{FF2B5EF4-FFF2-40B4-BE49-F238E27FC236}">
                  <a16:creationId xmlns:a16="http://schemas.microsoft.com/office/drawing/2014/main" id="{02D89F29-4BA3-4C7E-90EB-A0B0231D27FE}"/>
                </a:ext>
              </a:extLst>
            </p:cNvPr>
            <p:cNvSpPr/>
            <p:nvPr/>
          </p:nvSpPr>
          <p:spPr bwMode="auto">
            <a:xfrm>
              <a:off x="3403419" y="1920510"/>
              <a:ext cx="218227" cy="2401030"/>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8F167F3-4879-422A-9125-6F62786A7203}"/>
                </a:ext>
              </a:extLst>
            </p:cNvPr>
            <p:cNvSpPr txBox="1"/>
            <p:nvPr/>
          </p:nvSpPr>
          <p:spPr>
            <a:xfrm rot="16200000">
              <a:off x="2710387" y="2972047"/>
              <a:ext cx="1117615" cy="307777"/>
            </a:xfrm>
            <a:prstGeom prst="rect">
              <a:avLst/>
            </a:prstGeom>
            <a:noFill/>
          </p:spPr>
          <p:txBody>
            <a:bodyPr wrap="none" rtlCol="0">
              <a:spAutoFit/>
            </a:bodyPr>
            <a:lstStyle/>
            <a:p>
              <a:pPr algn="ctr"/>
              <a:r>
                <a:rPr lang="en-US" sz="1400">
                  <a:latin typeface="+mj-lt"/>
                </a:rPr>
                <a:t>You Manage</a:t>
              </a:r>
            </a:p>
          </p:txBody>
        </p:sp>
      </p:grpSp>
      <p:grpSp>
        <p:nvGrpSpPr>
          <p:cNvPr id="57" name="Group 56">
            <a:extLst>
              <a:ext uri="{FF2B5EF4-FFF2-40B4-BE49-F238E27FC236}">
                <a16:creationId xmlns:a16="http://schemas.microsoft.com/office/drawing/2014/main" id="{83D8BFB9-8E2E-4EC1-BDC0-6E03E4440B3E}"/>
              </a:ext>
            </a:extLst>
          </p:cNvPr>
          <p:cNvGrpSpPr/>
          <p:nvPr/>
        </p:nvGrpSpPr>
        <p:grpSpPr>
          <a:xfrm>
            <a:off x="2806893" y="3816855"/>
            <a:ext cx="506346" cy="2038956"/>
            <a:chOff x="3267701" y="2009222"/>
            <a:chExt cx="506346" cy="2038956"/>
          </a:xfrm>
        </p:grpSpPr>
        <p:sp>
          <p:nvSpPr>
            <p:cNvPr id="55" name="Left Brace 54">
              <a:extLst>
                <a:ext uri="{FF2B5EF4-FFF2-40B4-BE49-F238E27FC236}">
                  <a16:creationId xmlns:a16="http://schemas.microsoft.com/office/drawing/2014/main" id="{7535F5B9-0AB3-4A52-A3BC-36DA007AF493}"/>
                </a:ext>
              </a:extLst>
            </p:cNvPr>
            <p:cNvSpPr/>
            <p:nvPr/>
          </p:nvSpPr>
          <p:spPr bwMode="auto">
            <a:xfrm>
              <a:off x="3555820" y="2072911"/>
              <a:ext cx="218227" cy="1909493"/>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B17F1A86-3794-46E9-83FF-260582240375}"/>
                </a:ext>
              </a:extLst>
            </p:cNvPr>
            <p:cNvSpPr txBox="1"/>
            <p:nvPr/>
          </p:nvSpPr>
          <p:spPr>
            <a:xfrm rot="16200000">
              <a:off x="2402112" y="2874811"/>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58" name="Group 57">
            <a:extLst>
              <a:ext uri="{FF2B5EF4-FFF2-40B4-BE49-F238E27FC236}">
                <a16:creationId xmlns:a16="http://schemas.microsoft.com/office/drawing/2014/main" id="{AAA93276-4816-44FF-88BD-E291B859AA4B}"/>
              </a:ext>
            </a:extLst>
          </p:cNvPr>
          <p:cNvGrpSpPr/>
          <p:nvPr/>
        </p:nvGrpSpPr>
        <p:grpSpPr>
          <a:xfrm>
            <a:off x="5394447" y="2412203"/>
            <a:ext cx="506347" cy="3413481"/>
            <a:chOff x="3267701" y="2072912"/>
            <a:chExt cx="506347" cy="3413481"/>
          </a:xfrm>
        </p:grpSpPr>
        <p:sp>
          <p:nvSpPr>
            <p:cNvPr id="59" name="Left Brace 58">
              <a:extLst>
                <a:ext uri="{FF2B5EF4-FFF2-40B4-BE49-F238E27FC236}">
                  <a16:creationId xmlns:a16="http://schemas.microsoft.com/office/drawing/2014/main" id="{AECB0F71-6272-4B48-820E-FBD54B69DB58}"/>
                </a:ext>
              </a:extLst>
            </p:cNvPr>
            <p:cNvSpPr/>
            <p:nvPr/>
          </p:nvSpPr>
          <p:spPr bwMode="auto">
            <a:xfrm>
              <a:off x="3555821" y="2072912"/>
              <a:ext cx="218227" cy="3413481"/>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955118D-A9E1-48F1-BC80-277D92686702}"/>
                </a:ext>
              </a:extLst>
            </p:cNvPr>
            <p:cNvSpPr txBox="1"/>
            <p:nvPr/>
          </p:nvSpPr>
          <p:spPr>
            <a:xfrm rot="16200000">
              <a:off x="2402112" y="3613429"/>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62" name="Group 61">
            <a:extLst>
              <a:ext uri="{FF2B5EF4-FFF2-40B4-BE49-F238E27FC236}">
                <a16:creationId xmlns:a16="http://schemas.microsoft.com/office/drawing/2014/main" id="{9EEF8903-9100-47EE-B01E-93210BC06BD9}"/>
              </a:ext>
            </a:extLst>
          </p:cNvPr>
          <p:cNvGrpSpPr/>
          <p:nvPr/>
        </p:nvGrpSpPr>
        <p:grpSpPr>
          <a:xfrm>
            <a:off x="5388993" y="1293660"/>
            <a:ext cx="506340" cy="1117615"/>
            <a:chOff x="3094681" y="1812607"/>
            <a:chExt cx="506340" cy="1117615"/>
          </a:xfrm>
        </p:grpSpPr>
        <p:sp>
          <p:nvSpPr>
            <p:cNvPr id="63" name="Left Brace 62">
              <a:extLst>
                <a:ext uri="{FF2B5EF4-FFF2-40B4-BE49-F238E27FC236}">
                  <a16:creationId xmlns:a16="http://schemas.microsoft.com/office/drawing/2014/main" id="{90CA671F-03D2-4197-9025-92C91ECDFA24}"/>
                </a:ext>
              </a:extLst>
            </p:cNvPr>
            <p:cNvSpPr/>
            <p:nvPr/>
          </p:nvSpPr>
          <p:spPr bwMode="auto">
            <a:xfrm>
              <a:off x="3382794" y="1920510"/>
              <a:ext cx="218227" cy="906874"/>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3B91D269-077B-4284-9AC2-3C9B07FBA172}"/>
                </a:ext>
              </a:extLst>
            </p:cNvPr>
            <p:cNvSpPr txBox="1"/>
            <p:nvPr/>
          </p:nvSpPr>
          <p:spPr>
            <a:xfrm rot="16200000">
              <a:off x="2689762" y="2217526"/>
              <a:ext cx="1117615" cy="307777"/>
            </a:xfrm>
            <a:prstGeom prst="rect">
              <a:avLst/>
            </a:prstGeom>
            <a:noFill/>
          </p:spPr>
          <p:txBody>
            <a:bodyPr wrap="none" rtlCol="0">
              <a:spAutoFit/>
            </a:bodyPr>
            <a:lstStyle/>
            <a:p>
              <a:pPr algn="ctr"/>
              <a:r>
                <a:rPr lang="en-US" sz="1400">
                  <a:latin typeface="+mj-lt"/>
                </a:rPr>
                <a:t>You Manage</a:t>
              </a:r>
            </a:p>
          </p:txBody>
        </p:sp>
      </p:grpSp>
      <p:grpSp>
        <p:nvGrpSpPr>
          <p:cNvPr id="65" name="Group 64">
            <a:extLst>
              <a:ext uri="{FF2B5EF4-FFF2-40B4-BE49-F238E27FC236}">
                <a16:creationId xmlns:a16="http://schemas.microsoft.com/office/drawing/2014/main" id="{4774CE15-C4F5-43E8-884A-9324707B6F08}"/>
              </a:ext>
            </a:extLst>
          </p:cNvPr>
          <p:cNvGrpSpPr/>
          <p:nvPr/>
        </p:nvGrpSpPr>
        <p:grpSpPr>
          <a:xfrm>
            <a:off x="8923511" y="1394281"/>
            <a:ext cx="506349" cy="4421294"/>
            <a:chOff x="3267700" y="2072912"/>
            <a:chExt cx="506349" cy="4421294"/>
          </a:xfrm>
        </p:grpSpPr>
        <p:sp>
          <p:nvSpPr>
            <p:cNvPr id="66" name="Left Brace 65">
              <a:extLst>
                <a:ext uri="{FF2B5EF4-FFF2-40B4-BE49-F238E27FC236}">
                  <a16:creationId xmlns:a16="http://schemas.microsoft.com/office/drawing/2014/main" id="{842FC870-CD3A-4F84-AA23-178CDE1902FE}"/>
                </a:ext>
              </a:extLst>
            </p:cNvPr>
            <p:cNvSpPr/>
            <p:nvPr/>
          </p:nvSpPr>
          <p:spPr bwMode="auto">
            <a:xfrm>
              <a:off x="3555822" y="2072912"/>
              <a:ext cx="218227" cy="4421294"/>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59CDDEB-5EF2-41D2-A790-AAAACD777F5B}"/>
                </a:ext>
              </a:extLst>
            </p:cNvPr>
            <p:cNvSpPr txBox="1"/>
            <p:nvPr/>
          </p:nvSpPr>
          <p:spPr>
            <a:xfrm rot="16200000">
              <a:off x="2402111" y="4130584"/>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spTree>
    <p:extLst>
      <p:ext uri="{BB962C8B-B14F-4D97-AF65-F5344CB8AC3E}">
        <p14:creationId xmlns:p14="http://schemas.microsoft.com/office/powerpoint/2010/main" val="86185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all" spc="500" normalizeH="0" baseline="0" noProof="0">
                <a:ln w="3175">
                  <a:noFill/>
                </a:ln>
                <a:solidFill>
                  <a:srgbClr val="243A5E"/>
                </a:solidFill>
                <a:effectLst/>
                <a:uLnTx/>
                <a:uFillTx/>
                <a:latin typeface="Segoe UI Semibold"/>
                <a:ea typeface="+mn-ea"/>
                <a:cs typeface="Segoe UI Semilight" charset="0"/>
              </a:rPr>
              <a:t>AZURE API for FHIR Example Use Case</a:t>
            </a:r>
          </a:p>
        </p:txBody>
      </p:sp>
      <p:sp>
        <p:nvSpPr>
          <p:cNvPr id="152" name="TextBox 151">
            <a:extLst>
              <a:ext uri="{FF2B5EF4-FFF2-40B4-BE49-F238E27FC236}">
                <a16:creationId xmlns:a16="http://schemas.microsoft.com/office/drawing/2014/main" id="{8AD22327-B22D-4835-A910-004F2BAD30F7}"/>
              </a:ext>
            </a:extLst>
          </p:cNvPr>
          <p:cNvSpPr txBox="1"/>
          <p:nvPr/>
        </p:nvSpPr>
        <p:spPr>
          <a:xfrm>
            <a:off x="3085168" y="1032711"/>
            <a:ext cx="114995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INGEST</a:t>
            </a:r>
          </a:p>
        </p:txBody>
      </p:sp>
      <p:sp>
        <p:nvSpPr>
          <p:cNvPr id="151" name="Rectangle 150">
            <a:extLst>
              <a:ext uri="{FF2B5EF4-FFF2-40B4-BE49-F238E27FC236}">
                <a16:creationId xmlns:a16="http://schemas.microsoft.com/office/drawing/2014/main" id="{9AF1F4F7-7C89-4E62-91E6-CF490EE454B3}"/>
              </a:ext>
            </a:extLst>
          </p:cNvPr>
          <p:cNvSpPr/>
          <p:nvPr/>
        </p:nvSpPr>
        <p:spPr bwMode="auto">
          <a:xfrm>
            <a:off x="4975471" y="1569904"/>
            <a:ext cx="1828800" cy="4440070"/>
          </a:xfrm>
          <a:prstGeom prst="rect">
            <a:avLst/>
          </a:prstGeom>
          <a:solidFill>
            <a:schemeClr val="tx2"/>
          </a:solidFill>
          <a:ln>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Azure API for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v3.0.1 (STU3)</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v4.0.0 (R4)</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Integration of multiple data sources.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Standard FHIR APIs</a:t>
            </a:r>
            <a:b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 CRUD / Search</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 name="TextBox 37">
            <a:extLst>
              <a:ext uri="{FF2B5EF4-FFF2-40B4-BE49-F238E27FC236}">
                <a16:creationId xmlns:a16="http://schemas.microsoft.com/office/drawing/2014/main" id="{E7A9B6F2-45F4-4D7A-AC51-0B63305EE3C7}"/>
              </a:ext>
            </a:extLst>
          </p:cNvPr>
          <p:cNvSpPr txBox="1"/>
          <p:nvPr/>
        </p:nvSpPr>
        <p:spPr>
          <a:xfrm>
            <a:off x="4975472" y="1032711"/>
            <a:ext cx="1828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PERSIST</a:t>
            </a:r>
          </a:p>
        </p:txBody>
      </p:sp>
      <p:sp>
        <p:nvSpPr>
          <p:cNvPr id="169" name="Rectangle 168">
            <a:extLst>
              <a:ext uri="{FF2B5EF4-FFF2-40B4-BE49-F238E27FC236}">
                <a16:creationId xmlns:a16="http://schemas.microsoft.com/office/drawing/2014/main" id="{6BCB6EFE-414B-4BA3-8DC7-473913A00B6F}"/>
              </a:ext>
            </a:extLst>
          </p:cNvPr>
          <p:cNvSpPr/>
          <p:nvPr/>
        </p:nvSpPr>
        <p:spPr bwMode="auto">
          <a:xfrm>
            <a:off x="3005913" y="6109641"/>
            <a:ext cx="5904884" cy="45912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Security &amp; Audit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management, audit logs, role-based access control</a:t>
            </a:r>
          </a:p>
        </p:txBody>
      </p:sp>
      <p:sp>
        <p:nvSpPr>
          <p:cNvPr id="174" name="Rectangle 173">
            <a:extLst>
              <a:ext uri="{FF2B5EF4-FFF2-40B4-BE49-F238E27FC236}">
                <a16:creationId xmlns:a16="http://schemas.microsoft.com/office/drawing/2014/main" id="{7B48217D-5373-4C32-885F-0710668941DC}"/>
              </a:ext>
            </a:extLst>
          </p:cNvPr>
          <p:cNvSpPr/>
          <p:nvPr/>
        </p:nvSpPr>
        <p:spPr bwMode="auto">
          <a:xfrm>
            <a:off x="7493309" y="2305186"/>
            <a:ext cx="1403767" cy="368817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Analytics &amp; AI</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1" name="Rectangle 170">
            <a:extLst>
              <a:ext uri="{FF2B5EF4-FFF2-40B4-BE49-F238E27FC236}">
                <a16:creationId xmlns:a16="http://schemas.microsoft.com/office/drawing/2014/main" id="{D259B80F-2DB1-4198-911C-23EA1BD3438E}"/>
              </a:ext>
            </a:extLst>
          </p:cNvPr>
          <p:cNvSpPr/>
          <p:nvPr/>
        </p:nvSpPr>
        <p:spPr bwMode="auto">
          <a:xfrm>
            <a:off x="7623692" y="3012292"/>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HDInsight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SQLDW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Data Lake</a:t>
            </a:r>
          </a:p>
        </p:txBody>
      </p:sp>
      <p:sp>
        <p:nvSpPr>
          <p:cNvPr id="172" name="Rectangle 171">
            <a:extLst>
              <a:ext uri="{FF2B5EF4-FFF2-40B4-BE49-F238E27FC236}">
                <a16:creationId xmlns:a16="http://schemas.microsoft.com/office/drawing/2014/main" id="{1DE24959-6E05-45B7-AA31-A3A7DB4E6900}"/>
              </a:ext>
            </a:extLst>
          </p:cNvPr>
          <p:cNvSpPr/>
          <p:nvPr/>
        </p:nvSpPr>
        <p:spPr bwMode="auto">
          <a:xfrm>
            <a:off x="7623692" y="4502826"/>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Intelligence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Machine Learning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Cognitive Services</a:t>
            </a:r>
          </a:p>
        </p:txBody>
      </p:sp>
      <p:sp>
        <p:nvSpPr>
          <p:cNvPr id="173" name="TextBox 172">
            <a:extLst>
              <a:ext uri="{FF2B5EF4-FFF2-40B4-BE49-F238E27FC236}">
                <a16:creationId xmlns:a16="http://schemas.microsoft.com/office/drawing/2014/main" id="{E913F6B8-6712-454C-A192-0C35743386CE}"/>
              </a:ext>
            </a:extLst>
          </p:cNvPr>
          <p:cNvSpPr txBox="1"/>
          <p:nvPr/>
        </p:nvSpPr>
        <p:spPr>
          <a:xfrm>
            <a:off x="7493309"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ENRICH</a:t>
            </a:r>
          </a:p>
        </p:txBody>
      </p:sp>
      <p:sp>
        <p:nvSpPr>
          <p:cNvPr id="17" name="TextBox 16">
            <a:extLst>
              <a:ext uri="{FF2B5EF4-FFF2-40B4-BE49-F238E27FC236}">
                <a16:creationId xmlns:a16="http://schemas.microsoft.com/office/drawing/2014/main" id="{3FAA919D-9057-4237-B278-EB576DE6AAD4}"/>
              </a:ext>
            </a:extLst>
          </p:cNvPr>
          <p:cNvSpPr txBox="1"/>
          <p:nvPr/>
        </p:nvSpPr>
        <p:spPr>
          <a:xfrm rot="16200000">
            <a:off x="9002502" y="3488387"/>
            <a:ext cx="4437479"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Segoe UI Semibold"/>
                <a:ea typeface="+mn-ea"/>
                <a:cs typeface="+mn-cs"/>
              </a:rPr>
              <a:t>SYSTEMS OF ENGAGEMENT</a:t>
            </a:r>
          </a:p>
        </p:txBody>
      </p:sp>
      <p:sp>
        <p:nvSpPr>
          <p:cNvPr id="176" name="Rectangle 175">
            <a:extLst>
              <a:ext uri="{FF2B5EF4-FFF2-40B4-BE49-F238E27FC236}">
                <a16:creationId xmlns:a16="http://schemas.microsoft.com/office/drawing/2014/main" id="{FCFFBEB8-6A76-4CDC-9FC9-1723BE7CE438}"/>
              </a:ext>
            </a:extLst>
          </p:cNvPr>
          <p:cNvSpPr/>
          <p:nvPr/>
        </p:nvSpPr>
        <p:spPr bwMode="auto">
          <a:xfrm>
            <a:off x="9518221" y="1555880"/>
            <a:ext cx="1403767" cy="5012609"/>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5" name="TextBox 174">
            <a:extLst>
              <a:ext uri="{FF2B5EF4-FFF2-40B4-BE49-F238E27FC236}">
                <a16:creationId xmlns:a16="http://schemas.microsoft.com/office/drawing/2014/main" id="{D833F087-FB76-4119-8B32-B8A24CBDE297}"/>
              </a:ext>
            </a:extLst>
          </p:cNvPr>
          <p:cNvSpPr txBox="1"/>
          <p:nvPr/>
        </p:nvSpPr>
        <p:spPr>
          <a:xfrm>
            <a:off x="9526946"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PRESENT</a:t>
            </a:r>
          </a:p>
        </p:txBody>
      </p:sp>
      <p:sp>
        <p:nvSpPr>
          <p:cNvPr id="177" name="Rectangle 176">
            <a:extLst>
              <a:ext uri="{FF2B5EF4-FFF2-40B4-BE49-F238E27FC236}">
                <a16:creationId xmlns:a16="http://schemas.microsoft.com/office/drawing/2014/main" id="{EA691BCD-990D-46C3-830B-9FF8FB0E301A}"/>
              </a:ext>
            </a:extLst>
          </p:cNvPr>
          <p:cNvSpPr/>
          <p:nvPr/>
        </p:nvSpPr>
        <p:spPr bwMode="auto">
          <a:xfrm>
            <a:off x="1095149" y="1555879"/>
            <a:ext cx="1403767" cy="501261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FFFFFF">
                  <a:lumMod val="50000"/>
                </a:srgbClr>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553EF06F-5A7C-40AB-9810-C7D88E57D8F3}"/>
              </a:ext>
            </a:extLst>
          </p:cNvPr>
          <p:cNvSpPr txBox="1"/>
          <p:nvPr/>
        </p:nvSpPr>
        <p:spPr>
          <a:xfrm rot="16200000">
            <a:off x="-1444515" y="3460687"/>
            <a:ext cx="4437481"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solidFill>
                  <a:schemeClr val="accent1">
                    <a:lumMod val="10000"/>
                    <a:lumOff val="90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lumMod val="75000"/>
                  </a:srgbClr>
                </a:solidFill>
                <a:effectLst/>
                <a:uLnTx/>
                <a:uFillTx/>
                <a:latin typeface="Segoe UI Semibold"/>
                <a:ea typeface="+mn-ea"/>
                <a:cs typeface="+mn-cs"/>
              </a:rPr>
              <a:t>SYSTEMS OF RECORD</a:t>
            </a:r>
          </a:p>
        </p:txBody>
      </p:sp>
      <p:grpSp>
        <p:nvGrpSpPr>
          <p:cNvPr id="132" name="Group 131">
            <a:extLst>
              <a:ext uri="{FF2B5EF4-FFF2-40B4-BE49-F238E27FC236}">
                <a16:creationId xmlns:a16="http://schemas.microsoft.com/office/drawing/2014/main" id="{C5F3F858-52D1-4EE1-8500-0D62CAD154BE}"/>
              </a:ext>
            </a:extLst>
          </p:cNvPr>
          <p:cNvGrpSpPr/>
          <p:nvPr/>
        </p:nvGrpSpPr>
        <p:grpSpPr>
          <a:xfrm>
            <a:off x="1141660" y="1638976"/>
            <a:ext cx="1371600" cy="999425"/>
            <a:chOff x="1551876" y="1790584"/>
            <a:chExt cx="1371600" cy="999425"/>
          </a:xfrm>
        </p:grpSpPr>
        <p:pic>
          <p:nvPicPr>
            <p:cNvPr id="133" name="Graphic 132" descr="Stethoscope">
              <a:extLst>
                <a:ext uri="{FF2B5EF4-FFF2-40B4-BE49-F238E27FC236}">
                  <a16:creationId xmlns:a16="http://schemas.microsoft.com/office/drawing/2014/main" id="{3B6091F8-20E5-4FB5-B502-56D4528A1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3356" y="1790584"/>
              <a:ext cx="548640" cy="548640"/>
            </a:xfrm>
            <a:prstGeom prst="rect">
              <a:avLst/>
            </a:prstGeom>
          </p:spPr>
        </p:pic>
        <p:sp>
          <p:nvSpPr>
            <p:cNvPr id="134" name="TextBox 133">
              <a:extLst>
                <a:ext uri="{FF2B5EF4-FFF2-40B4-BE49-F238E27FC236}">
                  <a16:creationId xmlns:a16="http://schemas.microsoft.com/office/drawing/2014/main" id="{C3FF7161-A477-4618-AD94-78A91B035E08}"/>
                </a:ext>
              </a:extLst>
            </p:cNvPr>
            <p:cNvSpPr txBox="1"/>
            <p:nvPr/>
          </p:nvSpPr>
          <p:spPr>
            <a:xfrm>
              <a:off x="1551876" y="2351427"/>
              <a:ext cx="1371600" cy="4385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Clinical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Patients, Procedures, Observations</a:t>
              </a:r>
            </a:p>
          </p:txBody>
        </p:sp>
      </p:grpSp>
      <p:grpSp>
        <p:nvGrpSpPr>
          <p:cNvPr id="135" name="Group 134">
            <a:extLst>
              <a:ext uri="{FF2B5EF4-FFF2-40B4-BE49-F238E27FC236}">
                <a16:creationId xmlns:a16="http://schemas.microsoft.com/office/drawing/2014/main" id="{B15EFCC7-F1DD-44BF-9FBD-78DE51B85584}"/>
              </a:ext>
            </a:extLst>
          </p:cNvPr>
          <p:cNvGrpSpPr/>
          <p:nvPr/>
        </p:nvGrpSpPr>
        <p:grpSpPr>
          <a:xfrm>
            <a:off x="1115156" y="2669718"/>
            <a:ext cx="1371600" cy="853231"/>
            <a:chOff x="2897178" y="1850218"/>
            <a:chExt cx="1371600" cy="853231"/>
          </a:xfrm>
        </p:grpSpPr>
        <p:pic>
          <p:nvPicPr>
            <p:cNvPr id="136" name="Graphic 135" descr="DNA">
              <a:extLst>
                <a:ext uri="{FF2B5EF4-FFF2-40B4-BE49-F238E27FC236}">
                  <a16:creationId xmlns:a16="http://schemas.microsoft.com/office/drawing/2014/main" id="{958558A6-9227-4AFB-ACF0-C6FF03D6B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5162" y="1850218"/>
              <a:ext cx="548640" cy="548640"/>
            </a:xfrm>
            <a:prstGeom prst="rect">
              <a:avLst/>
            </a:prstGeom>
          </p:spPr>
        </p:pic>
        <p:sp>
          <p:nvSpPr>
            <p:cNvPr id="137" name="TextBox 136">
              <a:extLst>
                <a:ext uri="{FF2B5EF4-FFF2-40B4-BE49-F238E27FC236}">
                  <a16:creationId xmlns:a16="http://schemas.microsoft.com/office/drawing/2014/main" id="{44274843-A90A-4EF2-AA11-16C8D7ED37A9}"/>
                </a:ext>
              </a:extLst>
            </p:cNvPr>
            <p:cNvSpPr txBox="1"/>
            <p:nvPr/>
          </p:nvSpPr>
          <p:spPr>
            <a:xfrm>
              <a:off x="2897178" y="2411061"/>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-omics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Genomics, Immunomics</a:t>
              </a:r>
            </a:p>
          </p:txBody>
        </p:sp>
      </p:grpSp>
      <p:grpSp>
        <p:nvGrpSpPr>
          <p:cNvPr id="138" name="Group 137">
            <a:extLst>
              <a:ext uri="{FF2B5EF4-FFF2-40B4-BE49-F238E27FC236}">
                <a16:creationId xmlns:a16="http://schemas.microsoft.com/office/drawing/2014/main" id="{3D899973-22A0-4517-A532-F78CFFBC623B}"/>
              </a:ext>
            </a:extLst>
          </p:cNvPr>
          <p:cNvGrpSpPr/>
          <p:nvPr/>
        </p:nvGrpSpPr>
        <p:grpSpPr>
          <a:xfrm>
            <a:off x="1141660" y="3573497"/>
            <a:ext cx="1371600" cy="991730"/>
            <a:chOff x="4295488" y="1790584"/>
            <a:chExt cx="1371600" cy="991730"/>
          </a:xfrm>
        </p:grpSpPr>
        <p:pic>
          <p:nvPicPr>
            <p:cNvPr id="139" name="Graphic 138" descr="Watch">
              <a:extLst>
                <a:ext uri="{FF2B5EF4-FFF2-40B4-BE49-F238E27FC236}">
                  <a16:creationId xmlns:a16="http://schemas.microsoft.com/office/drawing/2014/main" id="{34FA85C1-E88D-4546-93D5-15BCECF69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6968" y="1790584"/>
              <a:ext cx="548640" cy="548640"/>
            </a:xfrm>
            <a:prstGeom prst="rect">
              <a:avLst/>
            </a:prstGeom>
          </p:spPr>
        </p:pic>
        <p:sp>
          <p:nvSpPr>
            <p:cNvPr id="140" name="TextBox 139">
              <a:extLst>
                <a:ext uri="{FF2B5EF4-FFF2-40B4-BE49-F238E27FC236}">
                  <a16:creationId xmlns:a16="http://schemas.microsoft.com/office/drawing/2014/main" id="{089ADF87-E665-45FB-A65B-836A8E284E6F}"/>
                </a:ext>
              </a:extLst>
            </p:cNvPr>
            <p:cNvSpPr txBox="1"/>
            <p:nvPr/>
          </p:nvSpPr>
          <p:spPr>
            <a:xfrm>
              <a:off x="4295488" y="2351427"/>
              <a:ext cx="13716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srgbClr val="000000">
                      <a:lumMod val="60000"/>
                      <a:lumOff val="40000"/>
                    </a:srgbClr>
                  </a:solidFill>
                  <a:effectLst/>
                  <a:uLnTx/>
                  <a:uFillTx/>
                  <a:latin typeface="Segoe UI Semibold"/>
                  <a:ea typeface="+mn-ea"/>
                  <a:cs typeface="Segoe UI" panose="020B0502040204020203" pitchFamily="34" charset="0"/>
                </a:rPr>
                <a:t>IoMT</a:t>
              </a: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 Wearables, Monitors</a:t>
              </a:r>
            </a:p>
          </p:txBody>
        </p:sp>
      </p:grpSp>
      <p:grpSp>
        <p:nvGrpSpPr>
          <p:cNvPr id="141" name="Group 140">
            <a:extLst>
              <a:ext uri="{FF2B5EF4-FFF2-40B4-BE49-F238E27FC236}">
                <a16:creationId xmlns:a16="http://schemas.microsoft.com/office/drawing/2014/main" id="{CC57953B-67E9-403D-AD65-99673C358428}"/>
              </a:ext>
            </a:extLst>
          </p:cNvPr>
          <p:cNvGrpSpPr/>
          <p:nvPr/>
        </p:nvGrpSpPr>
        <p:grpSpPr>
          <a:xfrm>
            <a:off x="1141660" y="4536910"/>
            <a:ext cx="1371600" cy="1130230"/>
            <a:chOff x="5667294" y="1790584"/>
            <a:chExt cx="1371600" cy="1130230"/>
          </a:xfrm>
        </p:grpSpPr>
        <p:pic>
          <p:nvPicPr>
            <p:cNvPr id="142" name="Graphic 141" descr="Database">
              <a:extLst>
                <a:ext uri="{FF2B5EF4-FFF2-40B4-BE49-F238E27FC236}">
                  <a16:creationId xmlns:a16="http://schemas.microsoft.com/office/drawing/2014/main" id="{B20D989A-8993-4D41-9B20-8745D52862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8774" y="1790584"/>
              <a:ext cx="548640" cy="548640"/>
            </a:xfrm>
            <a:prstGeom prst="rect">
              <a:avLst/>
            </a:prstGeom>
          </p:spPr>
        </p:pic>
        <p:sp>
          <p:nvSpPr>
            <p:cNvPr id="143" name="TextBox 142">
              <a:extLst>
                <a:ext uri="{FF2B5EF4-FFF2-40B4-BE49-F238E27FC236}">
                  <a16:creationId xmlns:a16="http://schemas.microsoft.com/office/drawing/2014/main" id="{993FFE92-8EE4-46D6-BF03-83C2A37EF9D0}"/>
                </a:ext>
              </a:extLst>
            </p:cNvPr>
            <p:cNvSpPr txBox="1"/>
            <p:nvPr/>
          </p:nvSpPr>
          <p:spPr>
            <a:xfrm>
              <a:off x="5667294" y="2351427"/>
              <a:ext cx="1371600" cy="5693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3</a:t>
              </a:r>
              <a:r>
                <a:rPr kumimoji="0" lang="en-US" sz="1000" b="1" i="0" u="none" strike="noStrike" kern="600" cap="none" spc="0" normalizeH="0" baseline="30000" noProof="0">
                  <a:ln>
                    <a:noFill/>
                  </a:ln>
                  <a:solidFill>
                    <a:srgbClr val="000000"/>
                  </a:solidFill>
                  <a:effectLst/>
                  <a:uLnTx/>
                  <a:uFillTx/>
                  <a:latin typeface="Segoe UI Semibold"/>
                  <a:ea typeface="+mn-ea"/>
                  <a:cs typeface="Segoe UI" panose="020B0502040204020203" pitchFamily="34" charset="0"/>
                </a:rPr>
                <a:t>rd</a:t>
              </a: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 Party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Demographic, Geographic, Psychographic</a:t>
              </a:r>
            </a:p>
          </p:txBody>
        </p:sp>
      </p:grpSp>
      <p:grpSp>
        <p:nvGrpSpPr>
          <p:cNvPr id="144" name="Group 143">
            <a:extLst>
              <a:ext uri="{FF2B5EF4-FFF2-40B4-BE49-F238E27FC236}">
                <a16:creationId xmlns:a16="http://schemas.microsoft.com/office/drawing/2014/main" id="{5FF73B28-35C5-45C6-8CF0-5EEDB48CE0ED}"/>
              </a:ext>
            </a:extLst>
          </p:cNvPr>
          <p:cNvGrpSpPr/>
          <p:nvPr/>
        </p:nvGrpSpPr>
        <p:grpSpPr>
          <a:xfrm>
            <a:off x="1141660" y="5638823"/>
            <a:ext cx="1371600" cy="853231"/>
            <a:chOff x="7039102" y="1790584"/>
            <a:chExt cx="1371600" cy="853231"/>
          </a:xfrm>
        </p:grpSpPr>
        <p:sp>
          <p:nvSpPr>
            <p:cNvPr id="145" name="TextBox 144">
              <a:extLst>
                <a:ext uri="{FF2B5EF4-FFF2-40B4-BE49-F238E27FC236}">
                  <a16:creationId xmlns:a16="http://schemas.microsoft.com/office/drawing/2014/main" id="{A4776110-3887-4460-91C6-2F9ED915F3EE}"/>
                </a:ext>
              </a:extLst>
            </p:cNvPr>
            <p:cNvSpPr txBox="1"/>
            <p:nvPr/>
          </p:nvSpPr>
          <p:spPr>
            <a:xfrm>
              <a:off x="7039102" y="2351427"/>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Other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CRM, Billing, Marketing</a:t>
              </a:r>
            </a:p>
          </p:txBody>
        </p:sp>
        <p:pic>
          <p:nvPicPr>
            <p:cNvPr id="146" name="Graphic 145" descr="Laptop">
              <a:extLst>
                <a:ext uri="{FF2B5EF4-FFF2-40B4-BE49-F238E27FC236}">
                  <a16:creationId xmlns:a16="http://schemas.microsoft.com/office/drawing/2014/main" id="{35539433-566C-498F-B840-630A975077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582" y="1790584"/>
              <a:ext cx="548640" cy="548640"/>
            </a:xfrm>
            <a:prstGeom prst="rect">
              <a:avLst/>
            </a:prstGeom>
          </p:spPr>
        </p:pic>
      </p:grpSp>
      <p:sp>
        <p:nvSpPr>
          <p:cNvPr id="178" name="TextBox 177">
            <a:extLst>
              <a:ext uri="{FF2B5EF4-FFF2-40B4-BE49-F238E27FC236}">
                <a16:creationId xmlns:a16="http://schemas.microsoft.com/office/drawing/2014/main" id="{5B01D79F-210A-48E4-AB1B-510A34ED9147}"/>
              </a:ext>
            </a:extLst>
          </p:cNvPr>
          <p:cNvSpPr txBox="1"/>
          <p:nvPr/>
        </p:nvSpPr>
        <p:spPr>
          <a:xfrm>
            <a:off x="1095149" y="1032711"/>
            <a:ext cx="140376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GENERATE</a:t>
            </a:r>
          </a:p>
        </p:txBody>
      </p:sp>
      <p:cxnSp>
        <p:nvCxnSpPr>
          <p:cNvPr id="45" name="Straight Arrow Connector 44">
            <a:extLst>
              <a:ext uri="{FF2B5EF4-FFF2-40B4-BE49-F238E27FC236}">
                <a16:creationId xmlns:a16="http://schemas.microsoft.com/office/drawing/2014/main" id="{D157EDD2-DD69-4D99-8DB6-99C4C7C9D524}"/>
              </a:ext>
            </a:extLst>
          </p:cNvPr>
          <p:cNvCxnSpPr>
            <a:cxnSpLocks/>
          </p:cNvCxnSpPr>
          <p:nvPr/>
        </p:nvCxnSpPr>
        <p:spPr>
          <a:xfrm>
            <a:off x="6804271" y="1879930"/>
            <a:ext cx="272267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0F2A76E-17FC-499B-AB4F-913176C2CA78}"/>
              </a:ext>
            </a:extLst>
          </p:cNvPr>
          <p:cNvCxnSpPr>
            <a:cxnSpLocks/>
            <a:stCxn id="174" idx="3"/>
          </p:cNvCxnSpPr>
          <p:nvPr/>
        </p:nvCxnSpPr>
        <p:spPr>
          <a:xfrm>
            <a:off x="8897076" y="4149273"/>
            <a:ext cx="62114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87E7AB-8DBE-46E3-8012-C7BA350E5B21}"/>
              </a:ext>
            </a:extLst>
          </p:cNvPr>
          <p:cNvCxnSpPr>
            <a:cxnSpLocks/>
          </p:cNvCxnSpPr>
          <p:nvPr/>
        </p:nvCxnSpPr>
        <p:spPr>
          <a:xfrm>
            <a:off x="6804271" y="3750657"/>
            <a:ext cx="689038"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7E3C01A-FC75-4485-9F5F-F11AD8DF9C13}"/>
              </a:ext>
            </a:extLst>
          </p:cNvPr>
          <p:cNvCxnSpPr>
            <a:cxnSpLocks/>
            <a:stCxn id="37" idx="3"/>
          </p:cNvCxnSpPr>
          <p:nvPr/>
        </p:nvCxnSpPr>
        <p:spPr>
          <a:xfrm>
            <a:off x="4283752" y="2691184"/>
            <a:ext cx="69171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76D1263-9B8A-4F95-A2D2-2D270155F89C}"/>
              </a:ext>
            </a:extLst>
          </p:cNvPr>
          <p:cNvCxnSpPr>
            <a:cxnSpLocks/>
            <a:stCxn id="149" idx="3"/>
          </p:cNvCxnSpPr>
          <p:nvPr/>
        </p:nvCxnSpPr>
        <p:spPr>
          <a:xfrm>
            <a:off x="4283752" y="4028790"/>
            <a:ext cx="69901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CB8B748-5EAE-4357-B0EE-A28916D5D434}"/>
              </a:ext>
            </a:extLst>
          </p:cNvPr>
          <p:cNvCxnSpPr>
            <a:cxnSpLocks/>
            <a:stCxn id="150" idx="3"/>
          </p:cNvCxnSpPr>
          <p:nvPr/>
        </p:nvCxnSpPr>
        <p:spPr>
          <a:xfrm>
            <a:off x="4283752" y="5366396"/>
            <a:ext cx="70606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99C2215-A7DD-482F-9C1C-66F5EF24F7F1}"/>
              </a:ext>
            </a:extLst>
          </p:cNvPr>
          <p:cNvCxnSpPr>
            <a:cxnSpLocks/>
            <a:endCxn id="37" idx="1"/>
          </p:cNvCxnSpPr>
          <p:nvPr/>
        </p:nvCxnSpPr>
        <p:spPr>
          <a:xfrm>
            <a:off x="2486756" y="2691184"/>
            <a:ext cx="519157"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7E5EEBD-8B3E-4A0D-820F-26D9711A4552}"/>
              </a:ext>
            </a:extLst>
          </p:cNvPr>
          <p:cNvCxnSpPr>
            <a:cxnSpLocks/>
            <a:stCxn id="37" idx="2"/>
            <a:endCxn id="149" idx="0"/>
          </p:cNvCxnSpPr>
          <p:nvPr/>
        </p:nvCxnSpPr>
        <p:spPr>
          <a:xfrm>
            <a:off x="3644833" y="3285544"/>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56D75B1-F929-4C4E-8A86-4B1B7B0C949F}"/>
              </a:ext>
            </a:extLst>
          </p:cNvPr>
          <p:cNvCxnSpPr>
            <a:cxnSpLocks/>
            <a:stCxn id="149" idx="2"/>
            <a:endCxn id="150" idx="0"/>
          </p:cNvCxnSpPr>
          <p:nvPr/>
        </p:nvCxnSpPr>
        <p:spPr>
          <a:xfrm>
            <a:off x="3644833" y="4623150"/>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FF8B3DD-D648-4133-8B71-050D3CD72BD0}"/>
              </a:ext>
            </a:extLst>
          </p:cNvPr>
          <p:cNvSpPr txBox="1"/>
          <p:nvPr/>
        </p:nvSpPr>
        <p:spPr>
          <a:xfrm>
            <a:off x="0" y="1045322"/>
            <a:ext cx="1263022" cy="4893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lumMod val="75000"/>
                  </a:srgbClr>
                </a:solidFill>
                <a:effectLst/>
                <a:uLnTx/>
                <a:uFillTx/>
                <a:latin typeface="Segoe UI Semibold"/>
                <a:ea typeface="+mn-ea"/>
                <a:cs typeface="+mn-cs"/>
              </a:rPr>
              <a:t>DATA FLOW:</a:t>
            </a:r>
          </a:p>
        </p:txBody>
      </p:sp>
      <p:grpSp>
        <p:nvGrpSpPr>
          <p:cNvPr id="63" name="Group 62">
            <a:extLst>
              <a:ext uri="{FF2B5EF4-FFF2-40B4-BE49-F238E27FC236}">
                <a16:creationId xmlns:a16="http://schemas.microsoft.com/office/drawing/2014/main" id="{30A369FC-3D30-447B-B2E7-D228F9754E31}"/>
              </a:ext>
            </a:extLst>
          </p:cNvPr>
          <p:cNvGrpSpPr/>
          <p:nvPr/>
        </p:nvGrpSpPr>
        <p:grpSpPr>
          <a:xfrm>
            <a:off x="9644514" y="4078838"/>
            <a:ext cx="1172620" cy="696154"/>
            <a:chOff x="9370827" y="3078821"/>
            <a:chExt cx="1172620" cy="696154"/>
          </a:xfrm>
        </p:grpSpPr>
        <p:grpSp>
          <p:nvGrpSpPr>
            <p:cNvPr id="22" name="Group 21">
              <a:extLst>
                <a:ext uri="{FF2B5EF4-FFF2-40B4-BE49-F238E27FC236}">
                  <a16:creationId xmlns:a16="http://schemas.microsoft.com/office/drawing/2014/main" id="{56542E06-6986-4524-9C9D-6C4AA30651C5}"/>
                </a:ext>
              </a:extLst>
            </p:cNvPr>
            <p:cNvGrpSpPr/>
            <p:nvPr/>
          </p:nvGrpSpPr>
          <p:grpSpPr>
            <a:xfrm>
              <a:off x="9712924" y="3078821"/>
              <a:ext cx="470428" cy="397257"/>
              <a:chOff x="9712924" y="3078821"/>
              <a:chExt cx="470428" cy="397257"/>
            </a:xfrm>
          </p:grpSpPr>
          <p:grpSp>
            <p:nvGrpSpPr>
              <p:cNvPr id="77" name="Group 76">
                <a:extLst>
                  <a:ext uri="{FF2B5EF4-FFF2-40B4-BE49-F238E27FC236}">
                    <a16:creationId xmlns:a16="http://schemas.microsoft.com/office/drawing/2014/main" id="{E9642501-486D-4EFA-96D8-0348E2DFD03D}"/>
                  </a:ext>
                </a:extLst>
              </p:cNvPr>
              <p:cNvGrpSpPr/>
              <p:nvPr/>
            </p:nvGrpSpPr>
            <p:grpSpPr>
              <a:xfrm>
                <a:off x="9712924" y="3078821"/>
                <a:ext cx="470428" cy="397257"/>
                <a:chOff x="8083571" y="602124"/>
                <a:chExt cx="470428" cy="397257"/>
              </a:xfrm>
            </p:grpSpPr>
            <p:grpSp>
              <p:nvGrpSpPr>
                <p:cNvPr id="78" name="Group 77">
                  <a:extLst>
                    <a:ext uri="{FF2B5EF4-FFF2-40B4-BE49-F238E27FC236}">
                      <a16:creationId xmlns:a16="http://schemas.microsoft.com/office/drawing/2014/main" id="{3F17995A-6B55-412C-9804-AEEA89B8351E}"/>
                    </a:ext>
                  </a:extLst>
                </p:cNvPr>
                <p:cNvGrpSpPr/>
                <p:nvPr/>
              </p:nvGrpSpPr>
              <p:grpSpPr>
                <a:xfrm>
                  <a:off x="8083571" y="602124"/>
                  <a:ext cx="470428" cy="397257"/>
                  <a:chOff x="2104954" y="1575258"/>
                  <a:chExt cx="313283" cy="264555"/>
                </a:xfrm>
              </p:grpSpPr>
              <p:sp>
                <p:nvSpPr>
                  <p:cNvPr id="83" name="Rectangle 9">
                    <a:extLst>
                      <a:ext uri="{FF2B5EF4-FFF2-40B4-BE49-F238E27FC236}">
                        <a16:creationId xmlns:a16="http://schemas.microsoft.com/office/drawing/2014/main" id="{E3F0AEA3-F0C9-4304-B2A6-DC28DFB5B241}"/>
                      </a:ext>
                    </a:extLst>
                  </p:cNvPr>
                  <p:cNvSpPr>
                    <a:spLocks noChangeArrowheads="1"/>
                  </p:cNvSpPr>
                  <p:nvPr/>
                </p:nvSpPr>
                <p:spPr bwMode="auto">
                  <a:xfrm>
                    <a:off x="210495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Line 10">
                    <a:extLst>
                      <a:ext uri="{FF2B5EF4-FFF2-40B4-BE49-F238E27FC236}">
                        <a16:creationId xmlns:a16="http://schemas.microsoft.com/office/drawing/2014/main" id="{6171F2FA-309E-475C-A69C-C602C478881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79" name="Group 78">
                  <a:extLst>
                    <a:ext uri="{FF2B5EF4-FFF2-40B4-BE49-F238E27FC236}">
                      <a16:creationId xmlns:a16="http://schemas.microsoft.com/office/drawing/2014/main" id="{7AED8108-C773-43CC-A5B3-7E1F5CA55E56}"/>
                    </a:ext>
                  </a:extLst>
                </p:cNvPr>
                <p:cNvGrpSpPr/>
                <p:nvPr/>
              </p:nvGrpSpPr>
              <p:grpSpPr>
                <a:xfrm>
                  <a:off x="8357506" y="638047"/>
                  <a:ext cx="143690" cy="35923"/>
                  <a:chOff x="2287367" y="1599181"/>
                  <a:chExt cx="95690" cy="23923"/>
                </a:xfrm>
                <a:solidFill>
                  <a:schemeClr val="tx2"/>
                </a:solidFill>
              </p:grpSpPr>
              <p:sp>
                <p:nvSpPr>
                  <p:cNvPr id="80" name="Oval 11">
                    <a:extLst>
                      <a:ext uri="{FF2B5EF4-FFF2-40B4-BE49-F238E27FC236}">
                        <a16:creationId xmlns:a16="http://schemas.microsoft.com/office/drawing/2014/main" id="{7AB732DE-3335-473D-84A6-42E2F933D83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Oval 12">
                    <a:extLst>
                      <a:ext uri="{FF2B5EF4-FFF2-40B4-BE49-F238E27FC236}">
                        <a16:creationId xmlns:a16="http://schemas.microsoft.com/office/drawing/2014/main" id="{FB52852C-6EE3-4D9D-B1C7-69A00E5F78D0}"/>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2" name="Oval 13">
                    <a:extLst>
                      <a:ext uri="{FF2B5EF4-FFF2-40B4-BE49-F238E27FC236}">
                        <a16:creationId xmlns:a16="http://schemas.microsoft.com/office/drawing/2014/main" id="{9FB5A533-AC52-4698-87B3-8CB696CE898E}"/>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5" name="Graphic 94" descr="Medical">
                <a:extLst>
                  <a:ext uri="{FF2B5EF4-FFF2-40B4-BE49-F238E27FC236}">
                    <a16:creationId xmlns:a16="http://schemas.microsoft.com/office/drawing/2014/main" id="{8AC5D4A1-211A-4623-8053-1EAE8654E5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09257" y="3192993"/>
                <a:ext cx="274320" cy="274320"/>
              </a:xfrm>
              <a:prstGeom prst="rect">
                <a:avLst/>
              </a:prstGeom>
            </p:spPr>
          </p:pic>
        </p:grpSp>
        <p:sp>
          <p:nvSpPr>
            <p:cNvPr id="108" name="TextBox 107">
              <a:extLst>
                <a:ext uri="{FF2B5EF4-FFF2-40B4-BE49-F238E27FC236}">
                  <a16:creationId xmlns:a16="http://schemas.microsoft.com/office/drawing/2014/main" id="{A0B48564-F306-4E1D-9047-AF4DBCDAB219}"/>
                </a:ext>
              </a:extLst>
            </p:cNvPr>
            <p:cNvSpPr txBox="1"/>
            <p:nvPr/>
          </p:nvSpPr>
          <p:spPr>
            <a:xfrm>
              <a:off x="9370827" y="3511826"/>
              <a:ext cx="117262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Patient / Clinician Portals</a:t>
              </a:r>
            </a:p>
          </p:txBody>
        </p:sp>
      </p:grpSp>
      <p:grpSp>
        <p:nvGrpSpPr>
          <p:cNvPr id="110" name="Group 109">
            <a:extLst>
              <a:ext uri="{FF2B5EF4-FFF2-40B4-BE49-F238E27FC236}">
                <a16:creationId xmlns:a16="http://schemas.microsoft.com/office/drawing/2014/main" id="{56F2BB46-215C-46A7-95B3-DB3BD8970FB5}"/>
              </a:ext>
            </a:extLst>
          </p:cNvPr>
          <p:cNvGrpSpPr/>
          <p:nvPr/>
        </p:nvGrpSpPr>
        <p:grpSpPr>
          <a:xfrm>
            <a:off x="9779931" y="4939691"/>
            <a:ext cx="880346" cy="726529"/>
            <a:chOff x="9551523" y="3866129"/>
            <a:chExt cx="880346" cy="726529"/>
          </a:xfrm>
        </p:grpSpPr>
        <p:grpSp>
          <p:nvGrpSpPr>
            <p:cNvPr id="21" name="Group 20">
              <a:extLst>
                <a:ext uri="{FF2B5EF4-FFF2-40B4-BE49-F238E27FC236}">
                  <a16:creationId xmlns:a16="http://schemas.microsoft.com/office/drawing/2014/main" id="{38BA7876-AC6F-472B-8037-1E92163B49CC}"/>
                </a:ext>
              </a:extLst>
            </p:cNvPr>
            <p:cNvGrpSpPr/>
            <p:nvPr/>
          </p:nvGrpSpPr>
          <p:grpSpPr>
            <a:xfrm>
              <a:off x="9758235" y="3866129"/>
              <a:ext cx="457200" cy="457200"/>
              <a:chOff x="9758235" y="3866129"/>
              <a:chExt cx="457200" cy="457200"/>
            </a:xfrm>
          </p:grpSpPr>
          <p:pic>
            <p:nvPicPr>
              <p:cNvPr id="105" name="Graphic 104" descr="Smart Phone">
                <a:extLst>
                  <a:ext uri="{FF2B5EF4-FFF2-40B4-BE49-F238E27FC236}">
                    <a16:creationId xmlns:a16="http://schemas.microsoft.com/office/drawing/2014/main" id="{6E967D8B-F7AF-46DA-B285-63F8CB955E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58235" y="3866129"/>
                <a:ext cx="457200" cy="457200"/>
              </a:xfrm>
              <a:prstGeom prst="rect">
                <a:avLst/>
              </a:prstGeom>
            </p:spPr>
          </p:pic>
          <p:pic>
            <p:nvPicPr>
              <p:cNvPr id="106" name="Graphic 105" descr="Heartbeat">
                <a:extLst>
                  <a:ext uri="{FF2B5EF4-FFF2-40B4-BE49-F238E27FC236}">
                    <a16:creationId xmlns:a16="http://schemas.microsoft.com/office/drawing/2014/main" id="{10801FCE-19B3-423A-A984-8A797107C4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95395" y="3995400"/>
                <a:ext cx="182880" cy="182880"/>
              </a:xfrm>
              <a:prstGeom prst="rect">
                <a:avLst/>
              </a:prstGeom>
            </p:spPr>
          </p:pic>
        </p:grpSp>
        <p:sp>
          <p:nvSpPr>
            <p:cNvPr id="109" name="TextBox 108">
              <a:extLst>
                <a:ext uri="{FF2B5EF4-FFF2-40B4-BE49-F238E27FC236}">
                  <a16:creationId xmlns:a16="http://schemas.microsoft.com/office/drawing/2014/main" id="{D9FC67AD-349F-4E19-8B87-315DD5402AFC}"/>
                </a:ext>
              </a:extLst>
            </p:cNvPr>
            <p:cNvSpPr txBox="1"/>
            <p:nvPr/>
          </p:nvSpPr>
          <p:spPr>
            <a:xfrm>
              <a:off x="9551523" y="4329509"/>
              <a:ext cx="88034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Mobile Experiences</a:t>
              </a:r>
            </a:p>
          </p:txBody>
        </p:sp>
      </p:grpSp>
      <p:grpSp>
        <p:nvGrpSpPr>
          <p:cNvPr id="112" name="Group 111">
            <a:extLst>
              <a:ext uri="{FF2B5EF4-FFF2-40B4-BE49-F238E27FC236}">
                <a16:creationId xmlns:a16="http://schemas.microsoft.com/office/drawing/2014/main" id="{C9398082-41A4-44EC-86B3-37875610A388}"/>
              </a:ext>
            </a:extLst>
          </p:cNvPr>
          <p:cNvGrpSpPr/>
          <p:nvPr/>
        </p:nvGrpSpPr>
        <p:grpSpPr>
          <a:xfrm>
            <a:off x="9783445" y="5830917"/>
            <a:ext cx="873318" cy="565480"/>
            <a:chOff x="9517674" y="4563198"/>
            <a:chExt cx="873318" cy="565480"/>
          </a:xfrm>
        </p:grpSpPr>
        <p:grpSp>
          <p:nvGrpSpPr>
            <p:cNvPr id="20" name="Group 19">
              <a:extLst>
                <a:ext uri="{FF2B5EF4-FFF2-40B4-BE49-F238E27FC236}">
                  <a16:creationId xmlns:a16="http://schemas.microsoft.com/office/drawing/2014/main" id="{B937A1D6-2030-45BE-91F1-225EE89EA75B}"/>
                </a:ext>
              </a:extLst>
            </p:cNvPr>
            <p:cNvGrpSpPr/>
            <p:nvPr/>
          </p:nvGrpSpPr>
          <p:grpSpPr>
            <a:xfrm>
              <a:off x="9719492" y="4563198"/>
              <a:ext cx="466989" cy="397257"/>
              <a:chOff x="9716361" y="4563198"/>
              <a:chExt cx="466989" cy="397257"/>
            </a:xfrm>
          </p:grpSpPr>
          <p:grpSp>
            <p:nvGrpSpPr>
              <p:cNvPr id="64" name="Group 63">
                <a:extLst>
                  <a:ext uri="{FF2B5EF4-FFF2-40B4-BE49-F238E27FC236}">
                    <a16:creationId xmlns:a16="http://schemas.microsoft.com/office/drawing/2014/main" id="{A3055E8A-E3FA-4BA4-B3A9-D54C365EF72E}"/>
                  </a:ext>
                </a:extLst>
              </p:cNvPr>
              <p:cNvGrpSpPr/>
              <p:nvPr/>
            </p:nvGrpSpPr>
            <p:grpSpPr>
              <a:xfrm>
                <a:off x="9716361" y="4563198"/>
                <a:ext cx="466989" cy="397257"/>
                <a:chOff x="8087008" y="602124"/>
                <a:chExt cx="466989" cy="397257"/>
              </a:xfrm>
            </p:grpSpPr>
            <p:grpSp>
              <p:nvGrpSpPr>
                <p:cNvPr id="66" name="Group 65">
                  <a:extLst>
                    <a:ext uri="{FF2B5EF4-FFF2-40B4-BE49-F238E27FC236}">
                      <a16:creationId xmlns:a16="http://schemas.microsoft.com/office/drawing/2014/main" id="{2E3E1975-3516-4BE4-B0DD-74015B27B00E}"/>
                    </a:ext>
                  </a:extLst>
                </p:cNvPr>
                <p:cNvGrpSpPr/>
                <p:nvPr/>
              </p:nvGrpSpPr>
              <p:grpSpPr>
                <a:xfrm>
                  <a:off x="8087008" y="602124"/>
                  <a:ext cx="466989" cy="397257"/>
                  <a:chOff x="2107244" y="1575258"/>
                  <a:chExt cx="310993" cy="264555"/>
                </a:xfrm>
              </p:grpSpPr>
              <p:sp>
                <p:nvSpPr>
                  <p:cNvPr id="75" name="Rectangle 9">
                    <a:extLst>
                      <a:ext uri="{FF2B5EF4-FFF2-40B4-BE49-F238E27FC236}">
                        <a16:creationId xmlns:a16="http://schemas.microsoft.com/office/drawing/2014/main" id="{CDEB3CF3-FF4B-44A8-9F0C-1108230847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Line 10">
                    <a:extLst>
                      <a:ext uri="{FF2B5EF4-FFF2-40B4-BE49-F238E27FC236}">
                        <a16:creationId xmlns:a16="http://schemas.microsoft.com/office/drawing/2014/main" id="{31DBA458-176F-473C-822E-E51128B08B6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68" name="Group 67">
                  <a:extLst>
                    <a:ext uri="{FF2B5EF4-FFF2-40B4-BE49-F238E27FC236}">
                      <a16:creationId xmlns:a16="http://schemas.microsoft.com/office/drawing/2014/main" id="{177E0B8E-F095-4737-80C1-0AFCED66AA63}"/>
                    </a:ext>
                  </a:extLst>
                </p:cNvPr>
                <p:cNvGrpSpPr/>
                <p:nvPr/>
              </p:nvGrpSpPr>
              <p:grpSpPr>
                <a:xfrm>
                  <a:off x="8357506" y="638047"/>
                  <a:ext cx="143690" cy="35923"/>
                  <a:chOff x="2287367" y="1599181"/>
                  <a:chExt cx="95690" cy="23923"/>
                </a:xfrm>
                <a:solidFill>
                  <a:schemeClr val="tx2"/>
                </a:solidFill>
              </p:grpSpPr>
              <p:sp>
                <p:nvSpPr>
                  <p:cNvPr id="69" name="Oval 11">
                    <a:extLst>
                      <a:ext uri="{FF2B5EF4-FFF2-40B4-BE49-F238E27FC236}">
                        <a16:creationId xmlns:a16="http://schemas.microsoft.com/office/drawing/2014/main" id="{01BB8769-2AC1-4529-8234-BBD1CD9321B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3" name="Oval 12">
                    <a:extLst>
                      <a:ext uri="{FF2B5EF4-FFF2-40B4-BE49-F238E27FC236}">
                        <a16:creationId xmlns:a16="http://schemas.microsoft.com/office/drawing/2014/main" id="{068D3916-C088-4534-A123-53BE8483BBE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Oval 13">
                    <a:extLst>
                      <a:ext uri="{FF2B5EF4-FFF2-40B4-BE49-F238E27FC236}">
                        <a16:creationId xmlns:a16="http://schemas.microsoft.com/office/drawing/2014/main" id="{E236C03B-C2BF-4F3C-A2A5-0C58D9113F5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4" name="Graphic 93" descr="Heartbeat">
                <a:extLst>
                  <a:ext uri="{FF2B5EF4-FFF2-40B4-BE49-F238E27FC236}">
                    <a16:creationId xmlns:a16="http://schemas.microsoft.com/office/drawing/2014/main" id="{19B417CA-8652-49CD-B54A-91F3158794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12695" y="4679230"/>
                <a:ext cx="274320" cy="274320"/>
              </a:xfrm>
              <a:prstGeom prst="rect">
                <a:avLst/>
              </a:prstGeom>
            </p:spPr>
          </p:pic>
        </p:grpSp>
        <p:sp>
          <p:nvSpPr>
            <p:cNvPr id="111" name="TextBox 110">
              <a:extLst>
                <a:ext uri="{FF2B5EF4-FFF2-40B4-BE49-F238E27FC236}">
                  <a16:creationId xmlns:a16="http://schemas.microsoft.com/office/drawing/2014/main" id="{37F22C03-C2EF-47C5-9B62-801CA38E3000}"/>
                </a:ext>
              </a:extLst>
            </p:cNvPr>
            <p:cNvSpPr txBox="1"/>
            <p:nvPr/>
          </p:nvSpPr>
          <p:spPr>
            <a:xfrm>
              <a:off x="9517674" y="4997104"/>
              <a:ext cx="873318" cy="131574"/>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Dashboards</a:t>
              </a:r>
            </a:p>
          </p:txBody>
        </p:sp>
      </p:grpSp>
      <p:pic>
        <p:nvPicPr>
          <p:cNvPr id="97" name="Picture 2" descr="Image result for microsoft teams logo">
            <a:extLst>
              <a:ext uri="{FF2B5EF4-FFF2-40B4-BE49-F238E27FC236}">
                <a16:creationId xmlns:a16="http://schemas.microsoft.com/office/drawing/2014/main" id="{050B277A-8829-43CD-9770-C0865E09CB98}"/>
              </a:ext>
            </a:extLst>
          </p:cNvPr>
          <p:cNvPicPr>
            <a:picLocks noChangeAspect="1" noChangeArrowheads="1"/>
          </p:cNvPicPr>
          <p:nvPr/>
        </p:nvPicPr>
        <p:blipFill rotWithShape="1">
          <a:blip r:embed="rId19">
            <a:clrChange>
              <a:clrFrom>
                <a:srgbClr val="F5F5F5"/>
              </a:clrFrom>
              <a:clrTo>
                <a:srgbClr val="F5F5F5">
                  <a:alpha val="0"/>
                </a:srgbClr>
              </a:clrTo>
            </a:clrChange>
            <a:biLevel thresh="75000"/>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28111" t="9622" r="27889" b="9622"/>
          <a:stretch/>
        </p:blipFill>
        <p:spPr bwMode="auto">
          <a:xfrm>
            <a:off x="9817799" y="1692039"/>
            <a:ext cx="804610" cy="775304"/>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63A86A8D-59D0-4165-87B3-AFF9ABE2ECE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60035" y="2605147"/>
            <a:ext cx="520139" cy="548640"/>
          </a:xfrm>
          <a:prstGeom prst="rect">
            <a:avLst/>
          </a:prstGeom>
        </p:spPr>
      </p:pic>
      <p:sp>
        <p:nvSpPr>
          <p:cNvPr id="37" name="Rectangle 36">
            <a:extLst>
              <a:ext uri="{FF2B5EF4-FFF2-40B4-BE49-F238E27FC236}">
                <a16:creationId xmlns:a16="http://schemas.microsoft.com/office/drawing/2014/main" id="{8D02D36B-AF82-4F7A-9637-D08CD21AE89B}"/>
              </a:ext>
            </a:extLst>
          </p:cNvPr>
          <p:cNvSpPr/>
          <p:nvPr/>
        </p:nvSpPr>
        <p:spPr bwMode="auto">
          <a:xfrm>
            <a:off x="3005913" y="2096824"/>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Adaptation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Direct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HL7v2.x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CCDA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CSV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Text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49" name="Rectangle 148">
            <a:extLst>
              <a:ext uri="{FF2B5EF4-FFF2-40B4-BE49-F238E27FC236}">
                <a16:creationId xmlns:a16="http://schemas.microsoft.com/office/drawing/2014/main" id="{20C5B56F-53C8-4875-A69B-77709F40EEF6}"/>
              </a:ext>
            </a:extLst>
          </p:cNvPr>
          <p:cNvSpPr/>
          <p:nvPr/>
        </p:nvSpPr>
        <p:spPr bwMode="auto">
          <a:xfrm>
            <a:off x="3005913" y="3434430"/>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Normalize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Terminology Services </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ICD-10, SNOMED CT, LOINC, </a:t>
            </a:r>
            <a:r>
              <a:rPr kumimoji="0" lang="en-US" sz="800" b="0" i="1" u="none" strike="noStrike" kern="1200" cap="none" spc="0" normalizeH="0" baseline="0" noProof="0" err="1">
                <a:ln>
                  <a:noFill/>
                </a:ln>
                <a:solidFill>
                  <a:srgbClr val="FFFFFF">
                    <a:lumMod val="65000"/>
                  </a:srgbClr>
                </a:solidFill>
                <a:effectLst/>
                <a:uLnTx/>
                <a:uFillTx/>
                <a:latin typeface="Segoe UI Semibold"/>
                <a:ea typeface="Segoe UI" pitchFamily="34" charset="0"/>
                <a:cs typeface="Segoe UI" pitchFamily="34" charset="0"/>
              </a:rPr>
              <a:t>RxNorm</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 </a:t>
            </a:r>
          </a:p>
        </p:txBody>
      </p:sp>
      <p:sp>
        <p:nvSpPr>
          <p:cNvPr id="150" name="Rectangle 149">
            <a:extLst>
              <a:ext uri="{FF2B5EF4-FFF2-40B4-BE49-F238E27FC236}">
                <a16:creationId xmlns:a16="http://schemas.microsoft.com/office/drawing/2014/main" id="{92957C04-0B96-4767-A77F-9296A2DAE5C6}"/>
              </a:ext>
            </a:extLst>
          </p:cNvPr>
          <p:cNvSpPr/>
          <p:nvPr/>
        </p:nvSpPr>
        <p:spPr bwMode="auto">
          <a:xfrm>
            <a:off x="3005913" y="4772036"/>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Annotate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Validation</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Profiles)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Labelling</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Mental Health data)</a:t>
            </a:r>
          </a:p>
        </p:txBody>
      </p:sp>
      <p:pic>
        <p:nvPicPr>
          <p:cNvPr id="2" name="Picture 1">
            <a:extLst>
              <a:ext uri="{FF2B5EF4-FFF2-40B4-BE49-F238E27FC236}">
                <a16:creationId xmlns:a16="http://schemas.microsoft.com/office/drawing/2014/main" id="{1554FF8C-4B46-F642-9706-1668908C6737}"/>
              </a:ext>
            </a:extLst>
          </p:cNvPr>
          <p:cNvPicPr>
            <a:picLocks noChangeAspect="1"/>
          </p:cNvPicPr>
          <p:nvPr/>
        </p:nvPicPr>
        <p:blipFill rotWithShape="1">
          <a:blip r:embed="rId23"/>
          <a:srcRect b="33826"/>
          <a:stretch/>
        </p:blipFill>
        <p:spPr>
          <a:xfrm>
            <a:off x="9677450" y="3235601"/>
            <a:ext cx="1106747" cy="693319"/>
          </a:xfrm>
          <a:prstGeom prst="rect">
            <a:avLst/>
          </a:prstGeom>
        </p:spPr>
      </p:pic>
      <p:sp>
        <p:nvSpPr>
          <p:cNvPr id="3" name="TextBox 2">
            <a:extLst>
              <a:ext uri="{FF2B5EF4-FFF2-40B4-BE49-F238E27FC236}">
                <a16:creationId xmlns:a16="http://schemas.microsoft.com/office/drawing/2014/main" id="{C842949E-6F00-404B-969F-F125FB261128}"/>
              </a:ext>
            </a:extLst>
          </p:cNvPr>
          <p:cNvSpPr txBox="1"/>
          <p:nvPr/>
        </p:nvSpPr>
        <p:spPr>
          <a:xfrm>
            <a:off x="7493309" y="1736784"/>
            <a:ext cx="1402033" cy="1431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cxnSp>
        <p:nvCxnSpPr>
          <p:cNvPr id="86" name="Straight Arrow Connector 85">
            <a:extLst>
              <a:ext uri="{FF2B5EF4-FFF2-40B4-BE49-F238E27FC236}">
                <a16:creationId xmlns:a16="http://schemas.microsoft.com/office/drawing/2014/main" id="{A7D3693C-CFFC-014B-9505-344EA25A3D64}"/>
              </a:ext>
            </a:extLst>
          </p:cNvPr>
          <p:cNvCxnSpPr>
            <a:cxnSpLocks/>
          </p:cNvCxnSpPr>
          <p:nvPr/>
        </p:nvCxnSpPr>
        <p:spPr>
          <a:xfrm>
            <a:off x="2513260" y="1775371"/>
            <a:ext cx="246568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30445E-9804-3E41-A311-4794AE69CDB1}"/>
              </a:ext>
            </a:extLst>
          </p:cNvPr>
          <p:cNvSpPr txBox="1"/>
          <p:nvPr/>
        </p:nvSpPr>
        <p:spPr>
          <a:xfrm>
            <a:off x="2997966" y="1628542"/>
            <a:ext cx="129756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88" name="TextBox 87">
            <a:extLst>
              <a:ext uri="{FF2B5EF4-FFF2-40B4-BE49-F238E27FC236}">
                <a16:creationId xmlns:a16="http://schemas.microsoft.com/office/drawing/2014/main" id="{DC24C107-1DC6-F341-BDA1-FA16630A7448}"/>
              </a:ext>
            </a:extLst>
          </p:cNvPr>
          <p:cNvSpPr txBox="1"/>
          <p:nvPr/>
        </p:nvSpPr>
        <p:spPr>
          <a:xfrm>
            <a:off x="4404695" y="2550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0" name="TextBox 89">
            <a:extLst>
              <a:ext uri="{FF2B5EF4-FFF2-40B4-BE49-F238E27FC236}">
                <a16:creationId xmlns:a16="http://schemas.microsoft.com/office/drawing/2014/main" id="{FBA71EF8-F6BA-A34B-8696-FDE5702A0BC0}"/>
              </a:ext>
            </a:extLst>
          </p:cNvPr>
          <p:cNvSpPr txBox="1"/>
          <p:nvPr/>
        </p:nvSpPr>
        <p:spPr>
          <a:xfrm>
            <a:off x="6934877" y="3606965"/>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1" name="TextBox 90">
            <a:extLst>
              <a:ext uri="{FF2B5EF4-FFF2-40B4-BE49-F238E27FC236}">
                <a16:creationId xmlns:a16="http://schemas.microsoft.com/office/drawing/2014/main" id="{0F3A2AD5-3AFA-904F-BCDE-AA76651F308F}"/>
              </a:ext>
            </a:extLst>
          </p:cNvPr>
          <p:cNvSpPr txBox="1"/>
          <p:nvPr/>
        </p:nvSpPr>
        <p:spPr>
          <a:xfrm>
            <a:off x="4404695" y="3887540"/>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2" name="TextBox 91">
            <a:extLst>
              <a:ext uri="{FF2B5EF4-FFF2-40B4-BE49-F238E27FC236}">
                <a16:creationId xmlns:a16="http://schemas.microsoft.com/office/drawing/2014/main" id="{5C76EFAB-C84D-0146-A802-350394DC55A2}"/>
              </a:ext>
            </a:extLst>
          </p:cNvPr>
          <p:cNvSpPr txBox="1"/>
          <p:nvPr/>
        </p:nvSpPr>
        <p:spPr>
          <a:xfrm>
            <a:off x="4404695" y="5218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9" name="TextBox 98">
            <a:extLst>
              <a:ext uri="{FF2B5EF4-FFF2-40B4-BE49-F238E27FC236}">
                <a16:creationId xmlns:a16="http://schemas.microsoft.com/office/drawing/2014/main" id="{AB1B918E-427A-D24D-AE94-4AF1CD385F5D}"/>
              </a:ext>
            </a:extLst>
          </p:cNvPr>
          <p:cNvSpPr txBox="1"/>
          <p:nvPr/>
        </p:nvSpPr>
        <p:spPr>
          <a:xfrm>
            <a:off x="2513535" y="2750365"/>
            <a:ext cx="457200" cy="61714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HL7v2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CCDA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CSV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Text</a:t>
            </a:r>
          </a:p>
        </p:txBody>
      </p:sp>
    </p:spTree>
    <p:extLst>
      <p:ext uri="{BB962C8B-B14F-4D97-AF65-F5344CB8AC3E}">
        <p14:creationId xmlns:p14="http://schemas.microsoft.com/office/powerpoint/2010/main" val="28661704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8A4E2A4-92AD-4DEA-93BC-3ED0FA4DE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7"/>
            <a:ext cx="12192000" cy="6837606"/>
          </a:xfrm>
          <a:prstGeom prst="rect">
            <a:avLst/>
          </a:prstGeom>
        </p:spPr>
      </p:pic>
    </p:spTree>
    <p:extLst>
      <p:ext uri="{BB962C8B-B14F-4D97-AF65-F5344CB8AC3E}">
        <p14:creationId xmlns:p14="http://schemas.microsoft.com/office/powerpoint/2010/main" val="34314477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FHIR Bulk Import</a:t>
            </a:r>
          </a:p>
        </p:txBody>
      </p:sp>
      <p:sp>
        <p:nvSpPr>
          <p:cNvPr id="6" name="Rectangle 5">
            <a:extLst>
              <a:ext uri="{FF2B5EF4-FFF2-40B4-BE49-F238E27FC236}">
                <a16:creationId xmlns:a16="http://schemas.microsoft.com/office/drawing/2014/main" id="{C6ED5990-AA25-4251-ACB1-9ADE1DBA1420}"/>
              </a:ext>
            </a:extLst>
          </p:cNvPr>
          <p:cNvSpPr/>
          <p:nvPr/>
        </p:nvSpPr>
        <p:spPr>
          <a:xfrm>
            <a:off x="455994" y="1394736"/>
            <a:ext cx="10937592" cy="636365"/>
          </a:xfrm>
          <a:prstGeom prst="rect">
            <a:avLst/>
          </a:prstGeom>
        </p:spPr>
        <p:txBody>
          <a:bodyPr wrap="square">
            <a:noAutofit/>
          </a:bodyPr>
          <a:lstStyle/>
          <a:p>
            <a:pPr marL="6350" marR="0" lvl="0" indent="-635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4292E"/>
                </a:solidFill>
                <a:effectLst/>
                <a:uLnTx/>
                <a:uFillTx/>
                <a:latin typeface="-apple-system"/>
                <a:ea typeface="+mn-ea"/>
                <a:cs typeface="+mn-cs"/>
              </a:rPr>
              <a:t>Function app imports FHIR data whenever new BLOB is added to ‘</a:t>
            </a:r>
            <a:r>
              <a:rPr lang="en-US" sz="2400" dirty="0" err="1">
                <a:solidFill>
                  <a:srgbClr val="24292E"/>
                </a:solidFill>
                <a:latin typeface="-apple-system"/>
              </a:rPr>
              <a:t>fhirimport</a:t>
            </a:r>
            <a:r>
              <a:rPr lang="en-US" sz="2400" dirty="0">
                <a:solidFill>
                  <a:srgbClr val="24292E"/>
                </a:solidFill>
                <a:latin typeface="-apple-system"/>
              </a:rPr>
              <a:t>’ container</a:t>
            </a:r>
            <a:endParaRPr kumimoji="0" lang="en-US" sz="2400" b="0" i="0" u="none" strike="noStrike" kern="0" cap="none" spc="0" normalizeH="0" baseline="0" noProof="0" dirty="0">
              <a:ln>
                <a:noFill/>
              </a:ln>
              <a:solidFill>
                <a:srgbClr val="3C3C41"/>
              </a:solidFill>
              <a:effectLst/>
              <a:uLnTx/>
              <a:uFillTx/>
              <a:latin typeface="Segoe UI"/>
              <a:ea typeface="+mn-ea"/>
              <a:cs typeface="Segoe UI Light" panose="020B0502040204020203" pitchFamily="34" charset="0"/>
            </a:endParaRPr>
          </a:p>
        </p:txBody>
      </p:sp>
      <p:sp>
        <p:nvSpPr>
          <p:cNvPr id="7" name="Rectangle 6">
            <a:extLst>
              <a:ext uri="{FF2B5EF4-FFF2-40B4-BE49-F238E27FC236}">
                <a16:creationId xmlns:a16="http://schemas.microsoft.com/office/drawing/2014/main" id="{2B80F400-523A-4896-9690-6AC8783B7401}"/>
              </a:ext>
            </a:extLst>
          </p:cNvPr>
          <p:cNvSpPr/>
          <p:nvPr/>
        </p:nvSpPr>
        <p:spPr>
          <a:xfrm>
            <a:off x="455994" y="6301618"/>
            <a:ext cx="10937592" cy="437697"/>
          </a:xfrm>
          <a:prstGeom prst="rect">
            <a:avLst/>
          </a:prstGeom>
        </p:spPr>
        <p:txBody>
          <a:bodyPr wrap="square">
            <a:noAutofit/>
          </a:bodyPr>
          <a:lstStyle/>
          <a:p>
            <a:pPr marL="6350" marR="0" lvl="0" indent="-635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C3C41"/>
                </a:solidFill>
                <a:effectLst/>
                <a:uLnTx/>
                <a:uFillTx/>
                <a:latin typeface="Segoe UI"/>
                <a:ea typeface="+mn-ea"/>
                <a:cs typeface="+mn-cs"/>
                <a:hlinkClick r:id="rId3"/>
              </a:rPr>
              <a:t>https://github.com/microsoft/fhir-server-samples/tree/master/src/FhirImporter</a:t>
            </a:r>
            <a:endParaRPr kumimoji="0" lang="en-US" sz="2400" b="0" i="0" u="none" strike="noStrike" kern="0" cap="none" spc="0" normalizeH="0" baseline="0" noProof="0" dirty="0">
              <a:ln>
                <a:noFill/>
              </a:ln>
              <a:solidFill>
                <a:srgbClr val="3C3C41"/>
              </a:solidFill>
              <a:effectLst/>
              <a:uLnTx/>
              <a:uFillTx/>
              <a:latin typeface="Segoe UI"/>
              <a:ea typeface="+mn-ea"/>
              <a:cs typeface="Segoe UI Light" panose="020B0502040204020203" pitchFamily="34" charset="0"/>
            </a:endParaRPr>
          </a:p>
        </p:txBody>
      </p:sp>
      <p:pic>
        <p:nvPicPr>
          <p:cNvPr id="5" name="Picture 4">
            <a:extLst>
              <a:ext uri="{FF2B5EF4-FFF2-40B4-BE49-F238E27FC236}">
                <a16:creationId xmlns:a16="http://schemas.microsoft.com/office/drawing/2014/main" id="{0CDC5CB4-443F-4190-8F42-485D6E4976CB}"/>
              </a:ext>
            </a:extLst>
          </p:cNvPr>
          <p:cNvPicPr>
            <a:picLocks noChangeAspect="1"/>
          </p:cNvPicPr>
          <p:nvPr/>
        </p:nvPicPr>
        <p:blipFill rotWithShape="1">
          <a:blip r:embed="rId4"/>
          <a:srcRect b="62065"/>
          <a:stretch/>
        </p:blipFill>
        <p:spPr>
          <a:xfrm>
            <a:off x="455994" y="2230722"/>
            <a:ext cx="3756917" cy="1397899"/>
          </a:xfrm>
          <a:prstGeom prst="rect">
            <a:avLst/>
          </a:prstGeom>
        </p:spPr>
      </p:pic>
      <p:sp>
        <p:nvSpPr>
          <p:cNvPr id="10" name="TextBox 9">
            <a:extLst>
              <a:ext uri="{FF2B5EF4-FFF2-40B4-BE49-F238E27FC236}">
                <a16:creationId xmlns:a16="http://schemas.microsoft.com/office/drawing/2014/main" id="{CC048B10-D4C4-4DB7-B93F-51FF827468EC}"/>
              </a:ext>
            </a:extLst>
          </p:cNvPr>
          <p:cNvSpPr txBox="1"/>
          <p:nvPr/>
        </p:nvSpPr>
        <p:spPr>
          <a:xfrm>
            <a:off x="5049428" y="2338682"/>
            <a:ext cx="6716388" cy="230832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 storage account with a BLOB container called ‘</a:t>
            </a:r>
            <a:r>
              <a:rPr kumimoji="0" lang="en-US" sz="2400" b="0" i="0" u="none" strike="noStrike" kern="1200" cap="none" spc="0" normalizeH="0" baseline="0" noProof="0" dirty="0" err="1">
                <a:ln>
                  <a:noFill/>
                </a:ln>
                <a:solidFill>
                  <a:srgbClr val="171717"/>
                </a:solidFill>
                <a:effectLst/>
                <a:uLnTx/>
                <a:uFillTx/>
                <a:latin typeface="Segoe UI" panose="020B0502040204020203" pitchFamily="34" charset="0"/>
                <a:ea typeface="+mn-ea"/>
                <a:cs typeface="+mn-cs"/>
              </a:rPr>
              <a:t>fhirimport</a:t>
            </a: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is deployed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Copy FHIR data into this storage container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71717"/>
                </a:solidFill>
                <a:latin typeface="Segoe UI" panose="020B0502040204020203" pitchFamily="34" charset="0"/>
              </a:rPr>
              <a:t>A function app will</a:t>
            </a: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automatically ingest them into FHIR Server whenever a BLOB is added to this container</a:t>
            </a:r>
            <a:endParaRPr kumimoji="0" lang="en-US" sz="2400" b="0" i="0" u="none" strike="noStrike" kern="1200" cap="none" spc="0" normalizeH="0" baseline="0" noProof="0" dirty="0">
              <a:ln>
                <a:noFill/>
              </a:ln>
              <a:solidFill>
                <a:srgbClr val="24292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B7CECDF-F882-434A-BF77-19DF1113EC8A}"/>
              </a:ext>
            </a:extLst>
          </p:cNvPr>
          <p:cNvPicPr>
            <a:picLocks noChangeAspect="1"/>
          </p:cNvPicPr>
          <p:nvPr/>
        </p:nvPicPr>
        <p:blipFill rotWithShape="1">
          <a:blip r:embed="rId5"/>
          <a:srcRect t="49777"/>
          <a:stretch/>
        </p:blipFill>
        <p:spPr>
          <a:xfrm>
            <a:off x="455994" y="3966693"/>
            <a:ext cx="4253501" cy="1642596"/>
          </a:xfrm>
          <a:prstGeom prst="rect">
            <a:avLst/>
          </a:prstGeom>
        </p:spPr>
      </p:pic>
    </p:spTree>
    <p:extLst>
      <p:ext uri="{BB962C8B-B14F-4D97-AF65-F5344CB8AC3E}">
        <p14:creationId xmlns:p14="http://schemas.microsoft.com/office/powerpoint/2010/main" val="1150613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Challenge #2</a:t>
            </a:r>
            <a:br>
              <a:rPr lang="en-US" dirty="0"/>
            </a:br>
            <a:r>
              <a:rPr lang="en-US" sz="3600" dirty="0">
                <a:solidFill>
                  <a:srgbClr val="0078D7"/>
                </a:solidFill>
              </a:rPr>
              <a:t>Ingest and stream medical events for post-processing</a:t>
            </a:r>
            <a:endParaRPr lang="en-US" dirty="0">
              <a:solidFill>
                <a:srgbClr val="0078D7"/>
              </a:solidFill>
            </a:endParaRPr>
          </a:p>
        </p:txBody>
      </p:sp>
      <p:sp>
        <p:nvSpPr>
          <p:cNvPr id="5" name="TextBox 4">
            <a:extLst>
              <a:ext uri="{FF2B5EF4-FFF2-40B4-BE49-F238E27FC236}">
                <a16:creationId xmlns:a16="http://schemas.microsoft.com/office/drawing/2014/main" id="{957CD4BA-81B8-4DA5-85B0-36239BBCF7BF}"/>
              </a:ext>
            </a:extLst>
          </p:cNvPr>
          <p:cNvSpPr txBox="1"/>
          <p:nvPr/>
        </p:nvSpPr>
        <p:spPr>
          <a:xfrm>
            <a:off x="265176" y="1920240"/>
            <a:ext cx="12001951" cy="18281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Deploy </a:t>
            </a:r>
            <a:r>
              <a:rPr lang="en-US" sz="2350" dirty="0">
                <a:latin typeface="+mj-lt"/>
              </a:rPr>
              <a:t>HL7 Ingest platform in Microsoft Health reference architecture</a:t>
            </a:r>
          </a:p>
          <a:p>
            <a:pPr marL="342900" indent="-342900">
              <a:lnSpc>
                <a:spcPct val="90000"/>
              </a:lnSpc>
              <a:spcAft>
                <a:spcPts val="600"/>
              </a:spcAft>
              <a:buFont typeface="Arial" panose="020B0604020202020204" pitchFamily="34" charset="0"/>
              <a:buChar char="•"/>
            </a:pPr>
            <a:r>
              <a:rPr lang="en-US" sz="2350" dirty="0">
                <a:latin typeface="+mj-lt"/>
              </a:rPr>
              <a:t>Deploy HL7toFHIR Conversion Workflow in Microsoft Health reference architecture</a:t>
            </a:r>
          </a:p>
          <a:p>
            <a:pPr marL="800100" lvl="1" indent="-342900">
              <a:lnSpc>
                <a:spcPct val="90000"/>
              </a:lnSpc>
              <a:spcAft>
                <a:spcPts val="600"/>
              </a:spcAft>
              <a:buFont typeface="Arial" panose="020B0604020202020204" pitchFamily="34" charset="0"/>
              <a:buChar char="•"/>
            </a:pPr>
            <a:r>
              <a:rPr lang="en-US" sz="2350" dirty="0">
                <a:latin typeface="+mj-lt"/>
              </a:rPr>
              <a:t>FHIR Event Processor to publish medical events to event hub</a:t>
            </a:r>
          </a:p>
          <a:p>
            <a:pPr marL="800100" lvl="1" indent="-342900">
              <a:lnSpc>
                <a:spcPct val="90000"/>
              </a:lnSpc>
              <a:spcAft>
                <a:spcPts val="600"/>
              </a:spcAft>
              <a:buFont typeface="Arial" panose="020B0604020202020204" pitchFamily="34" charset="0"/>
              <a:buChar char="•"/>
            </a:pPr>
            <a:r>
              <a:rPr lang="en-US" sz="2350" dirty="0">
                <a:latin typeface="+mj-lt"/>
              </a:rPr>
              <a:t>Logic App workflow to convert and load C-CDA to FHIR Bundles to FHIR Server</a:t>
            </a:r>
          </a:p>
        </p:txBody>
      </p:sp>
      <p:pic>
        <p:nvPicPr>
          <p:cNvPr id="9" name="Picture 8" descr="Diagram&#10;&#10;Description automatically generated">
            <a:extLst>
              <a:ext uri="{FF2B5EF4-FFF2-40B4-BE49-F238E27FC236}">
                <a16:creationId xmlns:a16="http://schemas.microsoft.com/office/drawing/2014/main" id="{F534837D-54D2-4982-A072-F6AD54259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80" y="3620418"/>
            <a:ext cx="11666565" cy="3193746"/>
          </a:xfrm>
          <a:prstGeom prst="rect">
            <a:avLst/>
          </a:prstGeom>
        </p:spPr>
      </p:pic>
    </p:spTree>
    <p:extLst>
      <p:ext uri="{BB962C8B-B14F-4D97-AF65-F5344CB8AC3E}">
        <p14:creationId xmlns:p14="http://schemas.microsoft.com/office/powerpoint/2010/main" val="26190290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Azure FHIR Converter</a:t>
            </a:r>
          </a:p>
        </p:txBody>
      </p:sp>
      <p:sp>
        <p:nvSpPr>
          <p:cNvPr id="6" name="Rectangle 5">
            <a:extLst>
              <a:ext uri="{FF2B5EF4-FFF2-40B4-BE49-F238E27FC236}">
                <a16:creationId xmlns:a16="http://schemas.microsoft.com/office/drawing/2014/main" id="{C6ED5990-AA25-4251-ACB1-9ADE1DBA1420}"/>
              </a:ext>
            </a:extLst>
          </p:cNvPr>
          <p:cNvSpPr/>
          <p:nvPr/>
        </p:nvSpPr>
        <p:spPr>
          <a:xfrm>
            <a:off x="455994" y="1394736"/>
            <a:ext cx="10937592" cy="636365"/>
          </a:xfrm>
          <a:prstGeom prst="rect">
            <a:avLst/>
          </a:prstGeom>
        </p:spPr>
        <p:txBody>
          <a:bodyPr wrap="square">
            <a:noAutofit/>
          </a:bodyPr>
          <a:lstStyle/>
          <a:p>
            <a:pPr marL="6350" marR="0" lvl="0" indent="-635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4292E"/>
                </a:solidFill>
                <a:effectLst/>
                <a:uLnTx/>
                <a:uFillTx/>
                <a:latin typeface="-apple-system"/>
                <a:ea typeface="+mn-ea"/>
                <a:cs typeface="+mn-cs"/>
              </a:rPr>
              <a:t>Enables conversion of legacy formatted health data into FHIR bundle</a:t>
            </a:r>
            <a:endParaRPr kumimoji="0" lang="en-US" sz="2400" b="0" i="0" u="none" strike="noStrike" kern="0" cap="none" spc="0" normalizeH="0" baseline="0" noProof="0" dirty="0">
              <a:ln>
                <a:noFill/>
              </a:ln>
              <a:solidFill>
                <a:srgbClr val="3C3C41"/>
              </a:solidFill>
              <a:effectLst/>
              <a:uLnTx/>
              <a:uFillTx/>
              <a:latin typeface="Segoe UI"/>
              <a:ea typeface="+mn-ea"/>
              <a:cs typeface="Segoe UI Light" panose="020B0502040204020203" pitchFamily="34" charset="0"/>
            </a:endParaRPr>
          </a:p>
        </p:txBody>
      </p:sp>
      <p:sp>
        <p:nvSpPr>
          <p:cNvPr id="7" name="Rectangle 6">
            <a:extLst>
              <a:ext uri="{FF2B5EF4-FFF2-40B4-BE49-F238E27FC236}">
                <a16:creationId xmlns:a16="http://schemas.microsoft.com/office/drawing/2014/main" id="{2B80F400-523A-4896-9690-6AC8783B7401}"/>
              </a:ext>
            </a:extLst>
          </p:cNvPr>
          <p:cNvSpPr/>
          <p:nvPr/>
        </p:nvSpPr>
        <p:spPr>
          <a:xfrm>
            <a:off x="455994" y="6200056"/>
            <a:ext cx="10937592" cy="539260"/>
          </a:xfrm>
          <a:prstGeom prst="rect">
            <a:avLst/>
          </a:prstGeom>
        </p:spPr>
        <p:txBody>
          <a:bodyPr wrap="square">
            <a:noAutofit/>
          </a:bodyPr>
          <a:lstStyle/>
          <a:p>
            <a:pPr marL="6350" marR="0" lvl="0" indent="-635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C3C41"/>
                </a:solidFill>
                <a:effectLst/>
                <a:uLnTx/>
                <a:uFillTx/>
                <a:latin typeface="Calibri" panose="020F0502020204030204" pitchFamily="34" charset="0"/>
                <a:ea typeface="+mn-ea"/>
                <a:cs typeface="+mn-cs"/>
                <a:hlinkClick r:id="rId3"/>
              </a:rPr>
              <a:t>https://github.com/microsoft/fhir-converter</a:t>
            </a:r>
            <a:endParaRPr kumimoji="0" lang="en-US" sz="2400" b="0" i="0" u="none" strike="noStrike" kern="0" cap="none" spc="0" normalizeH="0" baseline="0" noProof="0" dirty="0">
              <a:ln>
                <a:noFill/>
              </a:ln>
              <a:solidFill>
                <a:srgbClr val="3C3C41"/>
              </a:solidFill>
              <a:effectLst/>
              <a:uLnTx/>
              <a:uFillTx/>
              <a:latin typeface="Segoe UI"/>
              <a:ea typeface="+mn-ea"/>
              <a:cs typeface="Segoe UI Light" panose="020B0502040204020203" pitchFamily="34" charset="0"/>
            </a:endParaRPr>
          </a:p>
        </p:txBody>
      </p:sp>
      <p:sp>
        <p:nvSpPr>
          <p:cNvPr id="46" name="TextBox 45">
            <a:extLst>
              <a:ext uri="{FF2B5EF4-FFF2-40B4-BE49-F238E27FC236}">
                <a16:creationId xmlns:a16="http://schemas.microsoft.com/office/drawing/2014/main" id="{86443DDC-4DE0-4463-92BA-3E67F16383D1}"/>
              </a:ext>
            </a:extLst>
          </p:cNvPr>
          <p:cNvSpPr txBox="1"/>
          <p:nvPr/>
        </p:nvSpPr>
        <p:spPr>
          <a:xfrm>
            <a:off x="5049428" y="2338682"/>
            <a:ext cx="6716388"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24292E"/>
                </a:solidFill>
                <a:effectLst/>
                <a:uLnTx/>
                <a:uFillTx/>
                <a:latin typeface="Segoe UI"/>
                <a:ea typeface="+mn-ea"/>
                <a:cs typeface="+mn-cs"/>
              </a:rPr>
              <a:t>Transforms HL7 v2 messages and CDA documents into FHIR bundles.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24292E"/>
                </a:solidFill>
                <a:effectLst/>
                <a:uLnTx/>
                <a:uFillTx/>
                <a:latin typeface="Segoe UI"/>
                <a:ea typeface="+mn-ea"/>
                <a:cs typeface="+mn-cs"/>
              </a:rPr>
              <a:t>Mapping template defines conversion between HL7 v2 or C-CDA data format to FHIR bundle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24292E"/>
                </a:solidFill>
                <a:effectLst/>
                <a:uLnTx/>
                <a:uFillTx/>
                <a:latin typeface="Segoe UI"/>
                <a:ea typeface="+mn-ea"/>
                <a:cs typeface="+mn-cs"/>
              </a:rPr>
              <a:t>FHIR bundle returned for further data manipulation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24292E"/>
                </a:solidFill>
                <a:effectLst/>
                <a:uLnTx/>
                <a:uFillTx/>
                <a:latin typeface="Segoe UI"/>
                <a:ea typeface="+mn-ea"/>
                <a:cs typeface="+mn-cs"/>
              </a:rPr>
              <a:t>FHIR bundle returned persisted into a FHIR server, such as the Azure API for FHIR</a:t>
            </a:r>
          </a:p>
        </p:txBody>
      </p:sp>
      <p:pic>
        <p:nvPicPr>
          <p:cNvPr id="9" name="Picture 8">
            <a:extLst>
              <a:ext uri="{FF2B5EF4-FFF2-40B4-BE49-F238E27FC236}">
                <a16:creationId xmlns:a16="http://schemas.microsoft.com/office/drawing/2014/main" id="{BCE0F90A-5FBC-4865-B987-2290E00508E3}"/>
              </a:ext>
            </a:extLst>
          </p:cNvPr>
          <p:cNvPicPr>
            <a:picLocks noChangeAspect="1"/>
          </p:cNvPicPr>
          <p:nvPr/>
        </p:nvPicPr>
        <p:blipFill>
          <a:blip r:embed="rId4"/>
          <a:stretch>
            <a:fillRect/>
          </a:stretch>
        </p:blipFill>
        <p:spPr>
          <a:xfrm>
            <a:off x="455994" y="2338682"/>
            <a:ext cx="4253501" cy="3270607"/>
          </a:xfrm>
          <a:prstGeom prst="rect">
            <a:avLst/>
          </a:prstGeom>
        </p:spPr>
      </p:pic>
    </p:spTree>
    <p:extLst>
      <p:ext uri="{BB962C8B-B14F-4D97-AF65-F5344CB8AC3E}">
        <p14:creationId xmlns:p14="http://schemas.microsoft.com/office/powerpoint/2010/main" val="32423042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A5100-D1DF-4E76-B278-CAB2967E0648}"/>
              </a:ext>
            </a:extLst>
          </p:cNvPr>
          <p:cNvSpPr txBox="1">
            <a:spLocks/>
          </p:cNvSpPr>
          <p:nvPr/>
        </p:nvSpPr>
        <p:spPr>
          <a:xfrm>
            <a:off x="643468" y="643467"/>
            <a:ext cx="4620584" cy="4567137"/>
          </a:xfrm>
          <a:prstGeom prst="rect">
            <a:avLst/>
          </a:prstGeom>
        </p:spPr>
        <p:txBody>
          <a:bodyPr vert="horz" lIns="91440" tIns="45720" rIns="91440" bIns="4572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lnSpc>
                <a:spcPct val="90000"/>
              </a:lnSpc>
              <a:spcAft>
                <a:spcPts val="600"/>
              </a:spcAft>
            </a:pPr>
            <a:r>
              <a:rPr lang="en-US" sz="4400" dirty="0">
                <a:solidFill>
                  <a:schemeClr val="tx1"/>
                </a:solidFill>
                <a:ea typeface="+mj-ea"/>
                <a:cs typeface="+mj-cs"/>
              </a:rPr>
              <a:t>Logic App based workflow to perform HL7v2 message conversion to FHIR Bundle</a:t>
            </a:r>
          </a:p>
        </p:txBody>
      </p:sp>
      <p:pic>
        <p:nvPicPr>
          <p:cNvPr id="67" name="Picture 2" descr="Sample Converter Run">
            <a:extLst>
              <a:ext uri="{FF2B5EF4-FFF2-40B4-BE49-F238E27FC236}">
                <a16:creationId xmlns:a16="http://schemas.microsoft.com/office/drawing/2014/main" id="{C07E53C0-53C1-4A68-941E-959010ABF4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57" r="-2" b="-2"/>
          <a:stretch/>
        </p:blipFill>
        <p:spPr bwMode="auto">
          <a:xfrm>
            <a:off x="6539371" y="106564"/>
            <a:ext cx="5500229" cy="6650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278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F1FA-6748-48BD-B8D0-8683E871136D}"/>
              </a:ext>
            </a:extLst>
          </p:cNvPr>
          <p:cNvSpPr>
            <a:spLocks noGrp="1"/>
          </p:cNvSpPr>
          <p:nvPr>
            <p:ph type="title"/>
          </p:nvPr>
        </p:nvSpPr>
        <p:spPr/>
        <p:txBody>
          <a:bodyPr>
            <a:normAutofit fontScale="90000"/>
          </a:bodyPr>
          <a:lstStyle/>
          <a:p>
            <a:r>
              <a:rPr lang="en-US" sz="7200" dirty="0">
                <a:solidFill>
                  <a:srgbClr val="002060"/>
                </a:solidFill>
                <a:latin typeface="JACKPORT COLLEGE NCV" panose="02000506020000020004" pitchFamily="2" charset="0"/>
              </a:rPr>
              <a:t>Kick Off Agenda</a:t>
            </a:r>
          </a:p>
        </p:txBody>
      </p:sp>
      <p:sp>
        <p:nvSpPr>
          <p:cNvPr id="3" name="Content Placeholder 2">
            <a:extLst>
              <a:ext uri="{FF2B5EF4-FFF2-40B4-BE49-F238E27FC236}">
                <a16:creationId xmlns:a16="http://schemas.microsoft.com/office/drawing/2014/main" id="{7CB58242-ADBC-4BA2-B48A-94814CB1E086}"/>
              </a:ext>
            </a:extLst>
          </p:cNvPr>
          <p:cNvSpPr>
            <a:spLocks noGrp="1"/>
          </p:cNvSpPr>
          <p:nvPr>
            <p:ph idx="1"/>
          </p:nvPr>
        </p:nvSpPr>
        <p:spPr/>
        <p:txBody>
          <a:bodyPr>
            <a:normAutofit fontScale="92500" lnSpcReduction="20000"/>
          </a:bodyPr>
          <a:lstStyle/>
          <a:p>
            <a:r>
              <a:rPr lang="en-US" sz="3600" dirty="0">
                <a:latin typeface="Segoe UI Light" panose="020B0502040204020203" pitchFamily="34" charset="0"/>
                <a:cs typeface="Segoe UI Light" panose="020B0502040204020203" pitchFamily="34" charset="0"/>
              </a:rPr>
              <a:t>Welcome &amp; Intros</a:t>
            </a:r>
          </a:p>
          <a:p>
            <a:r>
              <a:rPr lang="en-US" sz="3600" dirty="0">
                <a:latin typeface="Segoe UI Light" panose="020B0502040204020203" pitchFamily="34" charset="0"/>
                <a:cs typeface="Segoe UI Light" panose="020B0502040204020203" pitchFamily="34" charset="0"/>
              </a:rPr>
              <a:t>How all of this will work</a:t>
            </a:r>
          </a:p>
          <a:p>
            <a:r>
              <a:rPr lang="en-US" sz="3600" dirty="0">
                <a:latin typeface="Segoe UI Light" panose="020B0502040204020203" pitchFamily="34" charset="0"/>
                <a:cs typeface="Segoe UI Light" panose="020B0502040204020203" pitchFamily="34" charset="0"/>
              </a:rPr>
              <a:t>Kick off &amp; squad formation</a:t>
            </a:r>
          </a:p>
          <a:p>
            <a:r>
              <a:rPr lang="en-US" sz="3600" dirty="0">
                <a:latin typeface="Segoe UI Light" panose="020B0502040204020203" pitchFamily="34" charset="0"/>
                <a:cs typeface="Segoe UI Light" panose="020B0502040204020203" pitchFamily="34" charset="0"/>
              </a:rPr>
              <a:t>Technology overview</a:t>
            </a:r>
          </a:p>
          <a:p>
            <a:r>
              <a:rPr lang="en-US" sz="3600" dirty="0">
                <a:latin typeface="Segoe UI Light" panose="020B0502040204020203" pitchFamily="34" charset="0"/>
                <a:cs typeface="Segoe UI Light" panose="020B0502040204020203" pitchFamily="34" charset="0"/>
              </a:rPr>
              <a:t>Hands on Challenges &amp; team learning!</a:t>
            </a:r>
          </a:p>
        </p:txBody>
      </p:sp>
    </p:spTree>
    <p:extLst>
      <p:ext uri="{BB962C8B-B14F-4D97-AF65-F5344CB8AC3E}">
        <p14:creationId xmlns:p14="http://schemas.microsoft.com/office/powerpoint/2010/main" val="438876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9235346A-F3D0-40F3-9E1C-07E75B35A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530" y="1187532"/>
            <a:ext cx="10080831" cy="5670467"/>
          </a:xfrm>
          <a:prstGeom prst="rect">
            <a:avLst/>
          </a:prstGeom>
        </p:spPr>
      </p:pic>
      <p:sp>
        <p:nvSpPr>
          <p:cNvPr id="2" name="Title 1">
            <a:extLst>
              <a:ext uri="{FF2B5EF4-FFF2-40B4-BE49-F238E27FC236}">
                <a16:creationId xmlns:a16="http://schemas.microsoft.com/office/drawing/2014/main" id="{1D2A5100-D1DF-4E76-B278-CAB2967E0648}"/>
              </a:ext>
            </a:extLst>
          </p:cNvPr>
          <p:cNvSpPr txBox="1">
            <a:spLocks/>
          </p:cNvSpPr>
          <p:nvPr/>
        </p:nvSpPr>
        <p:spPr>
          <a:xfrm>
            <a:off x="455994" y="320040"/>
            <a:ext cx="11306469" cy="8138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latin typeface="Segoe UI Semibold" panose="020B0702040204020203" pitchFamily="34" charset="0"/>
                <a:cs typeface="Segoe UI Semibold" panose="020B0702040204020203" pitchFamily="34" charset="0"/>
              </a:rPr>
              <a:t>FHIR Event Processor to publish HL7 medical events for Post Processing</a:t>
            </a:r>
          </a:p>
        </p:txBody>
      </p:sp>
    </p:spTree>
    <p:extLst>
      <p:ext uri="{BB962C8B-B14F-4D97-AF65-F5344CB8AC3E}">
        <p14:creationId xmlns:p14="http://schemas.microsoft.com/office/powerpoint/2010/main" val="2911688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B01C7707-4D13-431F-9F21-02BF09A2C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009" y="2260240"/>
            <a:ext cx="8173792" cy="4597759"/>
          </a:xfrm>
          <a:prstGeom prst="rect">
            <a:avLst/>
          </a:prstGeom>
        </p:spPr>
      </p:pic>
      <p:sp>
        <p:nvSpPr>
          <p:cNvPr id="2" name="Text Placeholder 1"/>
          <p:cNvSpPr>
            <a:spLocks noGrp="1"/>
          </p:cNvSpPr>
          <p:nvPr>
            <p:ph type="body" sz="quarter" idx="10"/>
          </p:nvPr>
        </p:nvSpPr>
        <p:spPr>
          <a:xfrm>
            <a:off x="269241" y="1920240"/>
            <a:ext cx="11653523" cy="1633011"/>
          </a:xfrm>
        </p:spPr>
        <p:txBody>
          <a:bodyPr/>
          <a:lstStyle/>
          <a:p>
            <a:pPr marL="342900" indent="-342900">
              <a:buFont typeface="Arial" panose="020B0604020202020204" pitchFamily="34" charset="0"/>
              <a:buChar char="•"/>
            </a:pPr>
            <a:r>
              <a:rPr lang="en-US" b="0" i="0" dirty="0">
                <a:solidFill>
                  <a:srgbClr val="24292E"/>
                </a:solidFill>
                <a:effectLst/>
              </a:rPr>
              <a:t>Use HL7toFHIR Conversion pipeline infrastructure in Health Architectures</a:t>
            </a:r>
          </a:p>
          <a:p>
            <a:pPr marL="342900" indent="-342900">
              <a:buFont typeface="Arial" panose="020B0604020202020204" pitchFamily="34" charset="0"/>
              <a:buChar char="•"/>
            </a:pPr>
            <a:r>
              <a:rPr lang="en-US" b="0" i="0" dirty="0">
                <a:solidFill>
                  <a:srgbClr val="24292E"/>
                </a:solidFill>
                <a:effectLst/>
              </a:rPr>
              <a:t>Add a new Logic App based </a:t>
            </a:r>
            <a:r>
              <a:rPr lang="en-US" b="0" i="0" dirty="0">
                <a:solidFill>
                  <a:srgbClr val="24292E"/>
                </a:solidFill>
                <a:effectLst/>
                <a:latin typeface="Segoe UI Semibold" panose="020B0702040204020203" pitchFamily="34" charset="0"/>
                <a:cs typeface="Segoe UI Semibold" panose="020B0702040204020203" pitchFamily="34" charset="0"/>
              </a:rPr>
              <a:t>workflow to perform the C-CDA-to-FHIR conversion</a:t>
            </a:r>
          </a:p>
          <a:p>
            <a:pPr marL="342900" indent="-342900">
              <a:buFont typeface="Arial" panose="020B0604020202020204" pitchFamily="34" charset="0"/>
              <a:buChar char="•"/>
            </a:pPr>
            <a:r>
              <a:rPr lang="en-US" b="0" i="0" dirty="0">
                <a:solidFill>
                  <a:srgbClr val="24292E"/>
                </a:solidFill>
                <a:effectLst/>
              </a:rPr>
              <a:t>Generate simulated patient data in C-CDA format using </a:t>
            </a:r>
            <a:r>
              <a:rPr lang="en-US" b="1" i="0" u="sng" dirty="0">
                <a:solidFill>
                  <a:srgbClr val="24292E"/>
                </a:solidFill>
                <a:effectLst/>
                <a:hlinkClick r:id="rId4"/>
              </a:rPr>
              <a:t>SyntheaTM Patient Generator</a:t>
            </a:r>
            <a:endParaRPr lang="en-US" b="1" i="0" u="sng" dirty="0">
              <a:solidFill>
                <a:srgbClr val="24292E"/>
              </a:solidFill>
              <a:effectLst/>
            </a:endParaRPr>
          </a:p>
          <a:p>
            <a:pPr marL="342900" indent="-342900">
              <a:buFont typeface="Arial" panose="020B0604020202020204" pitchFamily="34" charset="0"/>
              <a:buChar char="•"/>
            </a:pPr>
            <a:r>
              <a:rPr lang="en-US" dirty="0"/>
              <a:t>Ingest and load converted clinical data in FHIR Bundles</a:t>
            </a:r>
          </a:p>
        </p:txBody>
      </p:sp>
      <p:sp>
        <p:nvSpPr>
          <p:cNvPr id="3" name="Title 2"/>
          <p:cNvSpPr>
            <a:spLocks noGrp="1"/>
          </p:cNvSpPr>
          <p:nvPr>
            <p:ph type="title"/>
          </p:nvPr>
        </p:nvSpPr>
        <p:spPr>
          <a:xfrm>
            <a:off x="455994" y="556381"/>
            <a:ext cx="11306469" cy="1132853"/>
          </a:xfrm>
        </p:spPr>
        <p:txBody>
          <a:bodyPr/>
          <a:lstStyle/>
          <a:p>
            <a:r>
              <a:rPr lang="en-US" dirty="0"/>
              <a:t>Challenge #3</a:t>
            </a:r>
            <a:br>
              <a:rPr lang="en-US" dirty="0"/>
            </a:br>
            <a:r>
              <a:rPr lang="en-US" sz="3600" dirty="0">
                <a:solidFill>
                  <a:srgbClr val="0078D7"/>
                </a:solidFill>
              </a:rPr>
              <a:t>Extract, transform and load patient clinical data</a:t>
            </a:r>
            <a:endParaRPr lang="en-US" dirty="0">
              <a:solidFill>
                <a:srgbClr val="0078D7"/>
              </a:solidFill>
            </a:endParaRPr>
          </a:p>
        </p:txBody>
      </p:sp>
    </p:spTree>
    <p:extLst>
      <p:ext uri="{BB962C8B-B14F-4D97-AF65-F5344CB8AC3E}">
        <p14:creationId xmlns:p14="http://schemas.microsoft.com/office/powerpoint/2010/main" val="14123458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AC1BB17-4504-443A-B29D-F9020A281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2A5100-D1DF-4E76-B278-CAB2967E0648}"/>
              </a:ext>
            </a:extLst>
          </p:cNvPr>
          <p:cNvSpPr txBox="1">
            <a:spLocks/>
          </p:cNvSpPr>
          <p:nvPr/>
        </p:nvSpPr>
        <p:spPr>
          <a:xfrm>
            <a:off x="455994" y="320040"/>
            <a:ext cx="11306469" cy="8138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latin typeface="Segoe UI Semibold" panose="020B0702040204020203" pitchFamily="34" charset="0"/>
                <a:cs typeface="Segoe UI Semibold" panose="020B0702040204020203" pitchFamily="34" charset="0"/>
              </a:rPr>
              <a:t>Putting it all together…</a:t>
            </a:r>
          </a:p>
        </p:txBody>
      </p:sp>
    </p:spTree>
    <p:extLst>
      <p:ext uri="{BB962C8B-B14F-4D97-AF65-F5344CB8AC3E}">
        <p14:creationId xmlns:p14="http://schemas.microsoft.com/office/powerpoint/2010/main" val="3994643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#4</a:t>
            </a:r>
            <a:br>
              <a:rPr lang="en-US" dirty="0"/>
            </a:br>
            <a:r>
              <a:rPr lang="en-US" sz="3600" dirty="0">
                <a:solidFill>
                  <a:srgbClr val="0078D7"/>
                </a:solidFill>
              </a:rPr>
              <a:t>Connect to FHIR Server and Read FHIR Data through a JavaScript App</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920240"/>
            <a:ext cx="11364447" cy="17512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Create a new Azure Web App to host JavaScript app</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Register a public client app in Azure AD to enable JavaScript app to access FHIR Server</a:t>
            </a:r>
            <a:endParaRPr lang="en-US" sz="2350" dirty="0">
              <a:latin typeface="+mj-lt"/>
            </a:endParaRPr>
          </a:p>
          <a:p>
            <a:pPr marL="342900" indent="-342900">
              <a:lnSpc>
                <a:spcPct val="90000"/>
              </a:lnSpc>
              <a:spcAft>
                <a:spcPts val="600"/>
              </a:spcAft>
              <a:buFont typeface="Arial" panose="020B0604020202020204" pitchFamily="34" charset="0"/>
              <a:buChar char="•"/>
            </a:pPr>
            <a:r>
              <a:rPr lang="en-US" sz="2350" dirty="0">
                <a:latin typeface="+mj-lt"/>
              </a:rPr>
              <a:t>Write a JavaScript app to connect and read FHIR patient data</a:t>
            </a:r>
          </a:p>
        </p:txBody>
      </p:sp>
    </p:spTree>
    <p:extLst>
      <p:ext uri="{BB962C8B-B14F-4D97-AF65-F5344CB8AC3E}">
        <p14:creationId xmlns:p14="http://schemas.microsoft.com/office/powerpoint/2010/main" val="27604295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Explore patient medical records through FHIR Patient Dashboard and SMART on FHIR apps</a:t>
            </a:r>
            <a:endParaRPr lang="en-US" dirty="0">
              <a:solidFill>
                <a:srgbClr val="0078D7"/>
              </a:solidFill>
            </a:endParaRPr>
          </a:p>
        </p:txBody>
      </p:sp>
      <p:sp>
        <p:nvSpPr>
          <p:cNvPr id="7" name="TextBox 6">
            <a:extLst>
              <a:ext uri="{FF2B5EF4-FFF2-40B4-BE49-F238E27FC236}">
                <a16:creationId xmlns:a16="http://schemas.microsoft.com/office/drawing/2014/main" id="{C28D8B9D-C2B8-49EC-A24E-A946589255EC}"/>
              </a:ext>
            </a:extLst>
          </p:cNvPr>
          <p:cNvSpPr txBox="1"/>
          <p:nvPr/>
        </p:nvSpPr>
        <p:spPr>
          <a:xfrm>
            <a:off x="265176" y="1920240"/>
            <a:ext cx="11364447" cy="274320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Open FHIR Dashboard app to explore:</a:t>
            </a:r>
          </a:p>
          <a:p>
            <a:pPr marL="800100" lvl="1"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View a list of patients in FHIR Server</a:t>
            </a:r>
          </a:p>
          <a:p>
            <a:pPr marL="800100" lvl="1"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Explore patient medical elements</a:t>
            </a:r>
          </a:p>
          <a:p>
            <a:pPr marL="1257300" lvl="2"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Conditions</a:t>
            </a:r>
          </a:p>
          <a:p>
            <a:pPr marL="1257300" lvl="2"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Encounters</a:t>
            </a:r>
          </a:p>
          <a:p>
            <a:pPr marL="1257300" lvl="2"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Observations</a:t>
            </a:r>
          </a:p>
          <a:p>
            <a:pPr marL="800100" lvl="1"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View Patient’s FHIR Bundle details</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Explore SMART on FHIR Apps</a:t>
            </a:r>
          </a:p>
          <a:p>
            <a:pPr marL="800100" lvl="1"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Growth Chart</a:t>
            </a:r>
          </a:p>
          <a:p>
            <a:pPr marL="800100" lvl="1"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Medications</a:t>
            </a:r>
            <a:endParaRPr lang="en-US" sz="2350" dirty="0">
              <a:latin typeface="+mj-lt"/>
            </a:endParaRPr>
          </a:p>
        </p:txBody>
      </p:sp>
    </p:spTree>
    <p:extLst>
      <p:ext uri="{BB962C8B-B14F-4D97-AF65-F5344CB8AC3E}">
        <p14:creationId xmlns:p14="http://schemas.microsoft.com/office/powerpoint/2010/main" val="32455958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E1AA7-1BB7-B043-8595-AC2423BE5157}"/>
              </a:ext>
            </a:extLst>
          </p:cNvPr>
          <p:cNvSpPr>
            <a:spLocks noGrp="1"/>
          </p:cNvSpPr>
          <p:nvPr>
            <p:ph type="title"/>
          </p:nvPr>
        </p:nvSpPr>
        <p:spPr/>
        <p:txBody>
          <a:bodyPr/>
          <a:lstStyle/>
          <a:p>
            <a:r>
              <a:rPr lang="en-US"/>
              <a:t>Health Data Interop Enabled by FHIR </a:t>
            </a:r>
          </a:p>
        </p:txBody>
      </p:sp>
      <p:sp>
        <p:nvSpPr>
          <p:cNvPr id="2" name="Text Placeholder 1">
            <a:extLst>
              <a:ext uri="{FF2B5EF4-FFF2-40B4-BE49-F238E27FC236}">
                <a16:creationId xmlns:a16="http://schemas.microsoft.com/office/drawing/2014/main" id="{8B75F6A5-7FA1-B944-A741-34CC5FFCA151}"/>
              </a:ext>
            </a:extLst>
          </p:cNvPr>
          <p:cNvSpPr>
            <a:spLocks noGrp="1"/>
          </p:cNvSpPr>
          <p:nvPr>
            <p:ph type="body" sz="quarter" idx="4294967295"/>
          </p:nvPr>
        </p:nvSpPr>
        <p:spPr>
          <a:xfrm>
            <a:off x="455994" y="1745764"/>
            <a:ext cx="5027613" cy="3656194"/>
          </a:xfrm>
        </p:spPr>
        <p:txBody>
          <a:bodyPr/>
          <a:lstStyle/>
          <a:p>
            <a:pPr marL="0" indent="0">
              <a:spcAft>
                <a:spcPts val="600"/>
              </a:spcAft>
              <a:buNone/>
            </a:pPr>
            <a:r>
              <a:rPr lang="en-US">
                <a:latin typeface="+mn-lt"/>
              </a:rPr>
              <a:t>Fast Healthcare Interoperability Resources (FHIR) is the health industry data standard describing:</a:t>
            </a:r>
          </a:p>
          <a:p>
            <a:pPr marL="174625">
              <a:spcAft>
                <a:spcPts val="600"/>
              </a:spcAft>
            </a:pPr>
            <a:r>
              <a:rPr lang="en-US" sz="2000">
                <a:solidFill>
                  <a:schemeClr val="tx2"/>
                </a:solidFill>
                <a:latin typeface="+mn-lt"/>
              </a:rPr>
              <a:t>Data formats and elements </a:t>
            </a:r>
            <a:r>
              <a:rPr lang="en-US" sz="2000">
                <a:latin typeface="+mn-lt"/>
              </a:rPr>
              <a:t>(known as "resources").</a:t>
            </a:r>
          </a:p>
          <a:p>
            <a:pPr marL="174625">
              <a:spcAft>
                <a:spcPts val="600"/>
              </a:spcAft>
            </a:pPr>
            <a:r>
              <a:rPr lang="en-US" sz="2000">
                <a:solidFill>
                  <a:schemeClr val="tx2"/>
                </a:solidFill>
                <a:latin typeface="+mn-lt"/>
              </a:rPr>
              <a:t>Application Programming Interface </a:t>
            </a:r>
            <a:r>
              <a:rPr lang="en-US" sz="2000">
                <a:latin typeface="+mn-lt"/>
              </a:rPr>
              <a:t>(API) for exchanging the resources.</a:t>
            </a:r>
          </a:p>
          <a:p>
            <a:pPr marL="174625">
              <a:spcAft>
                <a:spcPts val="600"/>
              </a:spcAft>
            </a:pPr>
            <a:r>
              <a:rPr lang="en-US" sz="2000">
                <a:solidFill>
                  <a:schemeClr val="tx2"/>
                </a:solidFill>
                <a:latin typeface="+mn-lt"/>
              </a:rPr>
              <a:t>Uses a modern web-based suite of technology</a:t>
            </a:r>
            <a:r>
              <a:rPr lang="en-US" sz="2000">
                <a:latin typeface="+mn-lt"/>
              </a:rPr>
              <a:t>, including an HTTP-based RESTful protocol, and JSON.</a:t>
            </a:r>
          </a:p>
        </p:txBody>
      </p:sp>
      <p:sp>
        <p:nvSpPr>
          <p:cNvPr id="6" name="Rounded Rectangle 5">
            <a:extLst>
              <a:ext uri="{FF2B5EF4-FFF2-40B4-BE49-F238E27FC236}">
                <a16:creationId xmlns:a16="http://schemas.microsoft.com/office/drawing/2014/main" id="{0E82D423-92A3-054E-98E4-D541BA6F8E73}"/>
              </a:ext>
            </a:extLst>
          </p:cNvPr>
          <p:cNvSpPr/>
          <p:nvPr/>
        </p:nvSpPr>
        <p:spPr bwMode="auto">
          <a:xfrm>
            <a:off x="6332023" y="1379810"/>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Patient</a:t>
            </a:r>
          </a:p>
        </p:txBody>
      </p:sp>
      <p:sp>
        <p:nvSpPr>
          <p:cNvPr id="7" name="Rounded Rectangle 6">
            <a:extLst>
              <a:ext uri="{FF2B5EF4-FFF2-40B4-BE49-F238E27FC236}">
                <a16:creationId xmlns:a16="http://schemas.microsoft.com/office/drawing/2014/main" id="{BB4BB37C-3A6F-4E4A-BE98-600E4ABBF539}"/>
              </a:ext>
            </a:extLst>
          </p:cNvPr>
          <p:cNvSpPr/>
          <p:nvPr/>
        </p:nvSpPr>
        <p:spPr bwMode="auto">
          <a:xfrm>
            <a:off x="7757537" y="3911830"/>
            <a:ext cx="2743200" cy="548640"/>
          </a:xfrm>
          <a:prstGeom prst="roundRect">
            <a:avLst>
              <a:gd name="adj" fmla="val 6771"/>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Procedure</a:t>
            </a:r>
          </a:p>
        </p:txBody>
      </p:sp>
      <p:sp>
        <p:nvSpPr>
          <p:cNvPr id="8" name="Rounded Rectangle 7">
            <a:extLst>
              <a:ext uri="{FF2B5EF4-FFF2-40B4-BE49-F238E27FC236}">
                <a16:creationId xmlns:a16="http://schemas.microsoft.com/office/drawing/2014/main" id="{911996EA-2544-C04F-9B9A-1A45A90CBBF6}"/>
              </a:ext>
            </a:extLst>
          </p:cNvPr>
          <p:cNvSpPr/>
          <p:nvPr/>
        </p:nvSpPr>
        <p:spPr bwMode="auto">
          <a:xfrm>
            <a:off x="9129137" y="2093027"/>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DiagnosticReport</a:t>
            </a: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5C5B9AB-8429-EF45-BA8D-E7A74EDCCAB8}"/>
              </a:ext>
            </a:extLst>
          </p:cNvPr>
          <p:cNvSpPr/>
          <p:nvPr/>
        </p:nvSpPr>
        <p:spPr bwMode="auto">
          <a:xfrm>
            <a:off x="5665484" y="2826458"/>
            <a:ext cx="2743200" cy="548640"/>
          </a:xfrm>
          <a:prstGeom prst="roundRect">
            <a:avLst>
              <a:gd name="adj" fmla="val 677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Condition</a:t>
            </a:r>
          </a:p>
        </p:txBody>
      </p:sp>
      <p:sp>
        <p:nvSpPr>
          <p:cNvPr id="10" name="Rounded Rectangle 9">
            <a:extLst>
              <a:ext uri="{FF2B5EF4-FFF2-40B4-BE49-F238E27FC236}">
                <a16:creationId xmlns:a16="http://schemas.microsoft.com/office/drawing/2014/main" id="{8E5DFD20-E494-C14C-BE88-D90AB5D53F53}"/>
              </a:ext>
            </a:extLst>
          </p:cNvPr>
          <p:cNvSpPr/>
          <p:nvPr/>
        </p:nvSpPr>
        <p:spPr bwMode="auto">
          <a:xfrm>
            <a:off x="5943605" y="5271522"/>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Encounter</a:t>
            </a:r>
          </a:p>
        </p:txBody>
      </p:sp>
      <p:sp>
        <p:nvSpPr>
          <p:cNvPr id="11" name="Rounded Rectangle 10">
            <a:extLst>
              <a:ext uri="{FF2B5EF4-FFF2-40B4-BE49-F238E27FC236}">
                <a16:creationId xmlns:a16="http://schemas.microsoft.com/office/drawing/2014/main" id="{87DB43D7-C587-7E49-B305-5756354E1164}"/>
              </a:ext>
            </a:extLst>
          </p:cNvPr>
          <p:cNvSpPr/>
          <p:nvPr/>
        </p:nvSpPr>
        <p:spPr bwMode="auto">
          <a:xfrm>
            <a:off x="9129137" y="6084658"/>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Practitioner</a:t>
            </a:r>
          </a:p>
        </p:txBody>
      </p:sp>
      <p:cxnSp>
        <p:nvCxnSpPr>
          <p:cNvPr id="13" name="Curved Connector 12">
            <a:extLst>
              <a:ext uri="{FF2B5EF4-FFF2-40B4-BE49-F238E27FC236}">
                <a16:creationId xmlns:a16="http://schemas.microsoft.com/office/drawing/2014/main" id="{7510D54A-6896-CC4D-9901-A678E63B713F}"/>
              </a:ext>
            </a:extLst>
          </p:cNvPr>
          <p:cNvCxnSpPr>
            <a:stCxn id="7" idx="0"/>
            <a:endCxn id="6" idx="2"/>
          </p:cNvCxnSpPr>
          <p:nvPr/>
        </p:nvCxnSpPr>
        <p:spPr>
          <a:xfrm rot="16200000" flipV="1">
            <a:off x="7424690" y="2207383"/>
            <a:ext cx="1983380" cy="1425514"/>
          </a:xfrm>
          <a:prstGeom prst="curvedConnector3">
            <a:avLst>
              <a:gd name="adj1" fmla="val 6021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F8CEB2B-52BB-CF4F-8C51-561AD60B7265}"/>
              </a:ext>
            </a:extLst>
          </p:cNvPr>
          <p:cNvCxnSpPr>
            <a:cxnSpLocks/>
            <a:stCxn id="7" idx="0"/>
            <a:endCxn id="8" idx="2"/>
          </p:cNvCxnSpPr>
          <p:nvPr/>
        </p:nvCxnSpPr>
        <p:spPr>
          <a:xfrm rot="5400000" flipH="1" flipV="1">
            <a:off x="9179856" y="2590949"/>
            <a:ext cx="1270163"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1D7F51C5-A85A-4E44-BC5F-0AF3A59ED1AE}"/>
              </a:ext>
            </a:extLst>
          </p:cNvPr>
          <p:cNvCxnSpPr>
            <a:cxnSpLocks/>
            <a:stCxn id="7" idx="0"/>
            <a:endCxn id="9" idx="2"/>
          </p:cNvCxnSpPr>
          <p:nvPr/>
        </p:nvCxnSpPr>
        <p:spPr>
          <a:xfrm rot="16200000" flipV="1">
            <a:off x="7814745" y="2597437"/>
            <a:ext cx="536732" cy="2092053"/>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6AC62A2F-A19B-8445-8007-A667835349C6}"/>
              </a:ext>
            </a:extLst>
          </p:cNvPr>
          <p:cNvCxnSpPr>
            <a:cxnSpLocks/>
            <a:stCxn id="7" idx="1"/>
            <a:endCxn id="10" idx="0"/>
          </p:cNvCxnSpPr>
          <p:nvPr/>
        </p:nvCxnSpPr>
        <p:spPr>
          <a:xfrm rot="10800000" flipV="1">
            <a:off x="7315205" y="4186150"/>
            <a:ext cx="442332" cy="1085372"/>
          </a:xfrm>
          <a:prstGeom prst="curvedConnector2">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2350914-978B-C341-A973-72F65D91A8D4}"/>
              </a:ext>
            </a:extLst>
          </p:cNvPr>
          <p:cNvCxnSpPr>
            <a:cxnSpLocks/>
            <a:stCxn id="7" idx="2"/>
            <a:endCxn id="11" idx="0"/>
          </p:cNvCxnSpPr>
          <p:nvPr/>
        </p:nvCxnSpPr>
        <p:spPr>
          <a:xfrm rot="16200000" flipH="1">
            <a:off x="9002843" y="4586764"/>
            <a:ext cx="1624188"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17D74F7-8809-DB48-A3E8-0795AA1EA247}"/>
              </a:ext>
            </a:extLst>
          </p:cNvPr>
          <p:cNvSpPr txBox="1"/>
          <p:nvPr/>
        </p:nvSpPr>
        <p:spPr>
          <a:xfrm>
            <a:off x="7388329" y="2253047"/>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SUBJECT</a:t>
            </a:r>
          </a:p>
        </p:txBody>
      </p:sp>
      <p:sp>
        <p:nvSpPr>
          <p:cNvPr id="31" name="TextBox 30">
            <a:extLst>
              <a:ext uri="{FF2B5EF4-FFF2-40B4-BE49-F238E27FC236}">
                <a16:creationId xmlns:a16="http://schemas.microsoft.com/office/drawing/2014/main" id="{20A7F09F-BA8C-9A4E-A323-AF6C30B2F14D}"/>
              </a:ext>
            </a:extLst>
          </p:cNvPr>
          <p:cNvSpPr txBox="1"/>
          <p:nvPr/>
        </p:nvSpPr>
        <p:spPr>
          <a:xfrm>
            <a:off x="9849590" y="28849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REPORT</a:t>
            </a:r>
          </a:p>
        </p:txBody>
      </p:sp>
      <p:sp>
        <p:nvSpPr>
          <p:cNvPr id="32" name="TextBox 31">
            <a:extLst>
              <a:ext uri="{FF2B5EF4-FFF2-40B4-BE49-F238E27FC236}">
                <a16:creationId xmlns:a16="http://schemas.microsoft.com/office/drawing/2014/main" id="{0386E5D0-FABF-9246-8B13-4B9ED76D61C9}"/>
              </a:ext>
            </a:extLst>
          </p:cNvPr>
          <p:cNvSpPr txBox="1"/>
          <p:nvPr/>
        </p:nvSpPr>
        <p:spPr>
          <a:xfrm>
            <a:off x="7680965" y="35191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RELATED</a:t>
            </a:r>
          </a:p>
        </p:txBody>
      </p:sp>
      <p:sp>
        <p:nvSpPr>
          <p:cNvPr id="33" name="TextBox 32">
            <a:extLst>
              <a:ext uri="{FF2B5EF4-FFF2-40B4-BE49-F238E27FC236}">
                <a16:creationId xmlns:a16="http://schemas.microsoft.com/office/drawing/2014/main" id="{466C239B-547E-0341-A939-255027F66D43}"/>
              </a:ext>
            </a:extLst>
          </p:cNvPr>
          <p:cNvSpPr txBox="1"/>
          <p:nvPr/>
        </p:nvSpPr>
        <p:spPr>
          <a:xfrm>
            <a:off x="6885409" y="4707445"/>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ENCOUNTER</a:t>
            </a:r>
          </a:p>
        </p:txBody>
      </p:sp>
      <p:sp>
        <p:nvSpPr>
          <p:cNvPr id="34" name="TextBox 33">
            <a:extLst>
              <a:ext uri="{FF2B5EF4-FFF2-40B4-BE49-F238E27FC236}">
                <a16:creationId xmlns:a16="http://schemas.microsoft.com/office/drawing/2014/main" id="{B1FFFFBF-0E0F-B44C-A0E8-990A1C729DE4}"/>
              </a:ext>
            </a:extLst>
          </p:cNvPr>
          <p:cNvSpPr txBox="1"/>
          <p:nvPr/>
        </p:nvSpPr>
        <p:spPr>
          <a:xfrm>
            <a:off x="9814937" y="5421719"/>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PERFORMER</a:t>
            </a:r>
          </a:p>
        </p:txBody>
      </p:sp>
    </p:spTree>
    <p:extLst>
      <p:ext uri="{BB962C8B-B14F-4D97-AF65-F5344CB8AC3E}">
        <p14:creationId xmlns:p14="http://schemas.microsoft.com/office/powerpoint/2010/main" val="126153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2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22" presetClass="entr" presetSubtype="1"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25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25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5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0" grpId="0" animBg="1"/>
      <p:bldP spid="31" grpId="0" animBg="1"/>
      <p:bldP spid="32" grpId="0" animBg="1"/>
      <p:bldP spid="33" grpId="0" animBg="1"/>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social media post&#10;&#10;Description automatically generated">
            <a:extLst>
              <a:ext uri="{FF2B5EF4-FFF2-40B4-BE49-F238E27FC236}">
                <a16:creationId xmlns:a16="http://schemas.microsoft.com/office/drawing/2014/main" id="{C1B77562-59AF-3A43-BEE1-1E71E44CDDA4}"/>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a:xfrm>
            <a:off x="246790" y="0"/>
            <a:ext cx="11698420" cy="6858000"/>
          </a:xfrm>
          <a:prstGeom prst="rect">
            <a:avLst/>
          </a:prstGeom>
        </p:spPr>
      </p:pic>
      <p:sp>
        <p:nvSpPr>
          <p:cNvPr id="9" name="Rounded Rectangle 8">
            <a:extLst>
              <a:ext uri="{FF2B5EF4-FFF2-40B4-BE49-F238E27FC236}">
                <a16:creationId xmlns:a16="http://schemas.microsoft.com/office/drawing/2014/main" id="{6042439A-A71E-C34B-B359-B2B421B06CB4}"/>
              </a:ext>
            </a:extLst>
          </p:cNvPr>
          <p:cNvSpPr/>
          <p:nvPr/>
        </p:nvSpPr>
        <p:spPr bwMode="auto">
          <a:xfrm>
            <a:off x="1250147" y="6153430"/>
            <a:ext cx="9332537" cy="546754"/>
          </a:xfrm>
          <a:prstGeom prst="roundRect">
            <a:avLst/>
          </a:prstGeom>
          <a:noFill/>
          <a:ln w="28575">
            <a:solidFill>
              <a:srgbClr val="C0000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51868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ACE80C4-F5C2-6842-9C25-131935A5FD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789" y="0"/>
            <a:ext cx="11698421" cy="6858000"/>
          </a:xfrm>
          <a:prstGeom prst="rect">
            <a:avLst/>
          </a:prstGeom>
        </p:spPr>
      </p:pic>
    </p:spTree>
    <p:extLst>
      <p:ext uri="{BB962C8B-B14F-4D97-AF65-F5344CB8AC3E}">
        <p14:creationId xmlns:p14="http://schemas.microsoft.com/office/powerpoint/2010/main" val="11355685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#6</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Create a new Single Page App (SPA) for patient search</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920240"/>
            <a:ext cx="11364447" cy="2743200"/>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new JavaScript SPA app</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Integrate and configure the Microsoft Authentication Library (MSAL) with </a:t>
            </a:r>
            <a:r>
              <a:rPr lang="en-US" sz="2350" b="0" dirty="0" err="1">
                <a:effectLst/>
                <a:latin typeface="Segoe UI Semibold" panose="020B0702040204020203" pitchFamily="34" charset="0"/>
                <a:cs typeface="Segoe UI Semibold" panose="020B0702040204020203" pitchFamily="34" charset="0"/>
              </a:rPr>
              <a:t>yourJavaScript</a:t>
            </a:r>
            <a:r>
              <a:rPr lang="en-US" sz="2350" b="0" dirty="0">
                <a:effectLst/>
                <a:latin typeface="Segoe UI Semibold" panose="020B0702040204020203" pitchFamily="34" charset="0"/>
                <a:cs typeface="Segoe UI Semibold" panose="020B0702040204020203" pitchFamily="34" charset="0"/>
              </a:rPr>
              <a:t> SPA app to fetch data from protected FHIR web API.</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patient lookup by Given or Family name in JavaScript SPA app.</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Build and run JavaScript SPA app (local and Azure)</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Register Patient Search app website URI in App Registration (local and Azure)</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Test Patient Lookup in Patient Search app website</a:t>
            </a:r>
            <a:endParaRPr lang="en-US" sz="2350" b="0" dirty="0">
              <a:effectLst/>
              <a:latin typeface="Segoe UI Semibold" panose="020B0702040204020203" pitchFamily="34" charset="0"/>
              <a:cs typeface="Segoe UI Semibold" panose="020B0702040204020203" pitchFamily="34" charset="0"/>
            </a:endParaRPr>
          </a:p>
        </p:txBody>
      </p:sp>
      <p:pic>
        <p:nvPicPr>
          <p:cNvPr id="6" name="Picture 5" descr="Diagram&#10;&#10;Description automatically generated">
            <a:extLst>
              <a:ext uri="{FF2B5EF4-FFF2-40B4-BE49-F238E27FC236}">
                <a16:creationId xmlns:a16="http://schemas.microsoft.com/office/drawing/2014/main" id="{413047E3-693A-4F48-A86A-5E3906D0A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515" y="4831570"/>
            <a:ext cx="7467600" cy="1819275"/>
          </a:xfrm>
          <a:prstGeom prst="rect">
            <a:avLst/>
          </a:prstGeom>
        </p:spPr>
      </p:pic>
    </p:spTree>
    <p:extLst>
      <p:ext uri="{BB962C8B-B14F-4D97-AF65-F5344CB8AC3E}">
        <p14:creationId xmlns:p14="http://schemas.microsoft.com/office/powerpoint/2010/main" val="8520531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936" y="556381"/>
            <a:ext cx="11296527" cy="1569453"/>
          </a:xfrm>
        </p:spPr>
        <p:txBody>
          <a:bodyPr/>
          <a:lstStyle/>
          <a:p>
            <a:r>
              <a:rPr lang="en-US" dirty="0"/>
              <a:t>Challenge #6</a:t>
            </a:r>
            <a:br>
              <a:rPr lang="en-US" dirty="0"/>
            </a:br>
            <a:r>
              <a:rPr lang="en-US" sz="3600" b="1" dirty="0">
                <a:solidFill>
                  <a:srgbClr val="569CD6"/>
                </a:solidFill>
                <a:effectLst/>
                <a:latin typeface="Segoe UI Semibold" panose="020B0702040204020203" pitchFamily="34" charset="0"/>
                <a:cs typeface="Segoe UI Semibold" panose="020B0702040204020203" pitchFamily="34" charset="0"/>
              </a:rPr>
              <a:t>Create a new Single Page App (SPA) for patient search</a:t>
            </a:r>
            <a:br>
              <a:rPr lang="en-US" sz="3600" b="0" dirty="0">
                <a:solidFill>
                  <a:srgbClr val="D4D4D4"/>
                </a:solidFill>
                <a:effectLst/>
                <a:latin typeface="Segoe UI Semibold" panose="020B0702040204020203" pitchFamily="34" charset="0"/>
                <a:cs typeface="Segoe UI Semibold" panose="020B0702040204020203" pitchFamily="34" charset="0"/>
              </a:rPr>
            </a:br>
            <a:endParaRPr lang="en-US" sz="3600" dirty="0">
              <a:solidFill>
                <a:srgbClr val="0078D7"/>
              </a:solidFill>
              <a:latin typeface="Segoe UI Semibold" panose="020B0702040204020203" pitchFamily="34" charset="0"/>
              <a:cs typeface="Segoe UI Semibold" panose="020B0702040204020203" pitchFamily="34" charset="0"/>
            </a:endParaRPr>
          </a:p>
        </p:txBody>
      </p:sp>
      <p:pic>
        <p:nvPicPr>
          <p:cNvPr id="6" name="Picture 5">
            <a:extLst>
              <a:ext uri="{FF2B5EF4-FFF2-40B4-BE49-F238E27FC236}">
                <a16:creationId xmlns:a16="http://schemas.microsoft.com/office/drawing/2014/main" id="{3A938E1B-E70A-4EB3-99FB-6D624AC1777D}"/>
              </a:ext>
            </a:extLst>
          </p:cNvPr>
          <p:cNvPicPr>
            <a:picLocks noChangeAspect="1"/>
          </p:cNvPicPr>
          <p:nvPr/>
        </p:nvPicPr>
        <p:blipFill>
          <a:blip r:embed="rId3"/>
          <a:stretch>
            <a:fillRect/>
          </a:stretch>
        </p:blipFill>
        <p:spPr>
          <a:xfrm>
            <a:off x="6305671" y="1940626"/>
            <a:ext cx="5717575" cy="3443268"/>
          </a:xfrm>
          <a:prstGeom prst="rect">
            <a:avLst/>
          </a:prstGeom>
        </p:spPr>
      </p:pic>
      <p:cxnSp>
        <p:nvCxnSpPr>
          <p:cNvPr id="8" name="Straight Connector 7">
            <a:extLst>
              <a:ext uri="{FF2B5EF4-FFF2-40B4-BE49-F238E27FC236}">
                <a16:creationId xmlns:a16="http://schemas.microsoft.com/office/drawing/2014/main" id="{7B8C4031-D06D-4B89-ACBF-1DE3BC2787E0}"/>
              </a:ext>
            </a:extLst>
          </p:cNvPr>
          <p:cNvCxnSpPr>
            <a:cxnSpLocks/>
          </p:cNvCxnSpPr>
          <p:nvPr/>
        </p:nvCxnSpPr>
        <p:spPr>
          <a:xfrm>
            <a:off x="6206659" y="2277264"/>
            <a:ext cx="0" cy="32673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F74B24D-DB3D-42E0-9F8B-A22A178F48B5}"/>
              </a:ext>
            </a:extLst>
          </p:cNvPr>
          <p:cNvPicPr>
            <a:picLocks noChangeAspect="1"/>
          </p:cNvPicPr>
          <p:nvPr/>
        </p:nvPicPr>
        <p:blipFill>
          <a:blip r:embed="rId4"/>
          <a:stretch>
            <a:fillRect/>
          </a:stretch>
        </p:blipFill>
        <p:spPr>
          <a:xfrm>
            <a:off x="141367" y="1940627"/>
            <a:ext cx="5927455" cy="4553514"/>
          </a:xfrm>
          <a:prstGeom prst="rect">
            <a:avLst/>
          </a:prstGeom>
        </p:spPr>
      </p:pic>
    </p:spTree>
    <p:extLst>
      <p:ext uri="{BB962C8B-B14F-4D97-AF65-F5344CB8AC3E}">
        <p14:creationId xmlns:p14="http://schemas.microsoft.com/office/powerpoint/2010/main" val="14127398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320040"/>
            <a:ext cx="11306469" cy="813819"/>
          </a:xfrm>
        </p:spPr>
        <p:txBody>
          <a:bodyPr>
            <a:normAutofit fontScale="90000"/>
          </a:bodyPr>
          <a:lstStyle/>
          <a:p>
            <a:r>
              <a:rPr lang="en-US" sz="4800" dirty="0">
                <a:latin typeface="Segoe UI Light" panose="020B0502040204020203" pitchFamily="34" charset="0"/>
                <a:cs typeface="Segoe UI Light" panose="020B0502040204020203" pitchFamily="34" charset="0"/>
              </a:rPr>
              <a:t>Objectives</a:t>
            </a:r>
          </a:p>
        </p:txBody>
      </p:sp>
      <p:sp>
        <p:nvSpPr>
          <p:cNvPr id="3" name="Content Placeholder 2"/>
          <p:cNvSpPr>
            <a:spLocks noGrp="1"/>
          </p:cNvSpPr>
          <p:nvPr>
            <p:ph idx="1"/>
          </p:nvPr>
        </p:nvSpPr>
        <p:spPr>
          <a:xfrm>
            <a:off x="455994" y="1033056"/>
            <a:ext cx="11306469" cy="5772005"/>
          </a:xfrm>
        </p:spPr>
        <p:txBody>
          <a:bodyPr>
            <a:noAutofit/>
          </a:bodyPr>
          <a:lstStyle/>
          <a:p>
            <a:r>
              <a:rPr lang="en-US" sz="2400" u="sng" dirty="0">
                <a:latin typeface="Segoe UI" panose="020B0502040204020203" pitchFamily="34" charset="0"/>
                <a:cs typeface="Segoe UI" panose="020B0502040204020203" pitchFamily="34" charset="0"/>
              </a:rPr>
              <a:t>What to Expect:</a:t>
            </a:r>
            <a:endParaRPr lang="en-US" sz="24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Overview of FHIR Server Sample reference architecture, including Azure API for FHIR, Bulk FHIR Load, SMART on FHIR, </a:t>
            </a:r>
            <a:r>
              <a:rPr lang="en-US" sz="2000" dirty="0" err="1">
                <a:latin typeface="Segoe UI" panose="020B0502040204020203" pitchFamily="34" charset="0"/>
                <a:cs typeface="Segoe UI" panose="020B0502040204020203" pitchFamily="34" charset="0"/>
              </a:rPr>
              <a:t>etc</a:t>
            </a:r>
            <a:endParaRPr lang="en-US" sz="20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Deep dive into Azure Functions, Logic Apps, Event Hubs, Service Bus and App Service</a:t>
            </a:r>
          </a:p>
          <a:p>
            <a:pPr lvl="1"/>
            <a:r>
              <a:rPr lang="en-US" sz="2000" dirty="0">
                <a:latin typeface="Segoe UI" panose="020B0502040204020203" pitchFamily="34" charset="0"/>
                <a:cs typeface="Segoe UI" panose="020B0502040204020203" pitchFamily="34" charset="0"/>
              </a:rPr>
              <a:t>Hands on work, lab exercises to:</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and load FHIR patient medical records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Ingest and stream medical events for post-processing</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patient clinical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Connect to FHIR Server and read FHIR data through a JavaScript app</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Explore patient medical records and encounters through FHIR Patient Dashboard and SMART on FHIR apps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Create a new Single Page App (SPA) for patient search</a:t>
            </a:r>
          </a:p>
          <a:p>
            <a:endParaRPr lang="en-US" sz="2400" u="sng" dirty="0">
              <a:latin typeface="Segoe UI" panose="020B0502040204020203" pitchFamily="34" charset="0"/>
              <a:cs typeface="Segoe UI" panose="020B0502040204020203" pitchFamily="34" charset="0"/>
            </a:endParaRPr>
          </a:p>
          <a:p>
            <a:r>
              <a:rPr lang="en-US" sz="2400" u="sng" dirty="0">
                <a:latin typeface="Segoe UI" panose="020B0502040204020203" pitchFamily="34" charset="0"/>
                <a:cs typeface="Segoe UI" panose="020B0502040204020203" pitchFamily="34" charset="0"/>
              </a:rPr>
              <a:t>Intended Outcomes:</a:t>
            </a:r>
          </a:p>
          <a:p>
            <a:pPr lvl="1"/>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FHIR Server reference architectures in Microsoft Health Architecture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write custom logic app base event-driven workflow to interact with FHIR APIs and Proxy</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write web app to interact with FHIR Server through FHIR interfaces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 deeper understanding of Serverless and Event-driven architecture</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50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C5D2-F3C6-1D4F-A40D-3924834D416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067231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3443443"/>
          </a:xfrm>
        </p:spPr>
        <p:txBody>
          <a:bodyPr/>
          <a:lstStyle/>
          <a:p>
            <a:pPr marL="342900" indent="-342900">
              <a:buFont typeface="Arial" panose="020B0604020202020204" pitchFamily="34" charset="0"/>
              <a:buChar char="•"/>
            </a:pPr>
            <a:r>
              <a:rPr lang="en-US" dirty="0">
                <a:hlinkClick r:id="rId3"/>
              </a:rPr>
              <a:t>Install Windows Subsystem for Linux</a:t>
            </a:r>
            <a:r>
              <a:rPr lang="en-US" dirty="0"/>
              <a:t> (Bash Shell)</a:t>
            </a:r>
          </a:p>
          <a:p>
            <a:pPr marL="342900" indent="-342900">
              <a:buFont typeface="Arial" panose="020B0604020202020204" pitchFamily="34" charset="0"/>
              <a:buChar char="•"/>
            </a:pPr>
            <a:r>
              <a:rPr lang="en-US" dirty="0">
                <a:hlinkClick r:id="rId4"/>
              </a:rPr>
              <a:t>Install the Azure CLI</a:t>
            </a:r>
            <a:r>
              <a:rPr lang="en-US" dirty="0"/>
              <a:t> (V2) </a:t>
            </a:r>
          </a:p>
          <a:p>
            <a:pPr marL="342900" indent="-342900">
              <a:buFont typeface="Arial" panose="020B0604020202020204" pitchFamily="34" charset="0"/>
              <a:buChar char="•"/>
            </a:pPr>
            <a:r>
              <a:rPr lang="en-US" dirty="0">
                <a:hlinkClick r:id="rId5"/>
              </a:rPr>
              <a:t>Install PowerShell Cmdlets for Azure</a:t>
            </a:r>
            <a:endParaRPr lang="en-US" dirty="0"/>
          </a:p>
          <a:p>
            <a:pPr marL="342900" indent="-342900">
              <a:buFont typeface="Arial" panose="020B0604020202020204" pitchFamily="34" charset="0"/>
              <a:buChar char="•"/>
            </a:pPr>
            <a:r>
              <a:rPr lang="en-US" dirty="0">
                <a:hlinkClick r:id="rId6"/>
              </a:rPr>
              <a:t>Install Visual Studio Code</a:t>
            </a:r>
            <a:r>
              <a:rPr lang="en-US" dirty="0"/>
              <a:t> (and extensions)</a:t>
            </a:r>
          </a:p>
          <a:p>
            <a:pPr marL="342900" indent="-342900">
              <a:buFont typeface="Arial" panose="020B0604020202020204" pitchFamily="34" charset="0"/>
              <a:buChar char="•"/>
            </a:pPr>
            <a:r>
              <a:rPr lang="en-US" dirty="0">
                <a:hlinkClick r:id="rId7"/>
              </a:rPr>
              <a:t>Install Postman</a:t>
            </a:r>
            <a:endParaRPr lang="en-US" dirty="0"/>
          </a:p>
          <a:p>
            <a:pPr marL="342900" indent="-342900">
              <a:buFont typeface="Arial" panose="020B0604020202020204" pitchFamily="34" charset="0"/>
              <a:buChar char="•"/>
            </a:pPr>
            <a:r>
              <a:rPr lang="en-US" dirty="0">
                <a:hlinkClick r:id="rId8"/>
              </a:rPr>
              <a:t>Install .NET Core 3.1 SDK</a:t>
            </a:r>
            <a:endParaRPr lang="en-US" dirty="0"/>
          </a:p>
          <a:p>
            <a:pPr marL="342900" indent="-342900">
              <a:buFont typeface="Arial" panose="020B0604020202020204" pitchFamily="34" charset="0"/>
              <a:buChar char="•"/>
            </a:pPr>
            <a:r>
              <a:rPr lang="en-US" dirty="0">
                <a:hlinkClick r:id="rId9"/>
              </a:rPr>
              <a:t>Install Java 1.8 JDK</a:t>
            </a:r>
            <a:endParaRPr lang="en-US" dirty="0"/>
          </a:p>
          <a:p>
            <a:pPr marL="342900" indent="-342900">
              <a:buFont typeface="Arial" panose="020B0604020202020204" pitchFamily="34" charset="0"/>
              <a:buChar char="•"/>
            </a:pPr>
            <a:r>
              <a:rPr lang="en-US" dirty="0">
                <a:hlinkClick r:id="rId10"/>
              </a:rPr>
              <a:t>Download NodeJS</a:t>
            </a:r>
            <a:r>
              <a:rPr lang="en-US" dirty="0"/>
              <a:t> and run executable</a:t>
            </a:r>
          </a:p>
          <a:p>
            <a:pPr marL="342900" indent="-342900">
              <a:buFont typeface="Arial" panose="020B0604020202020204" pitchFamily="34" charset="0"/>
              <a:buChar char="•"/>
            </a:pPr>
            <a:r>
              <a:rPr lang="en-US" dirty="0">
                <a:hlinkClick r:id="rId11"/>
              </a:rPr>
              <a:t>Install Node and NPM</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Pre-requisites – Ready, Set, GO!</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E45F538-D58E-4BE1-88C7-2B46C23DA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2" y="1139780"/>
            <a:ext cx="10165724" cy="5718220"/>
          </a:xfrm>
          <a:prstGeom prst="rect">
            <a:avLst/>
          </a:prstGeom>
        </p:spPr>
      </p:pic>
      <p:sp>
        <p:nvSpPr>
          <p:cNvPr id="2" name="Text Placeholder 1"/>
          <p:cNvSpPr>
            <a:spLocks noGrp="1"/>
          </p:cNvSpPr>
          <p:nvPr>
            <p:ph type="body" sz="quarter" idx="10"/>
          </p:nvPr>
        </p:nvSpPr>
        <p:spPr>
          <a:xfrm>
            <a:off x="269241" y="1920240"/>
            <a:ext cx="11653523" cy="908839"/>
          </a:xfrm>
        </p:spPr>
        <p:txBody>
          <a:bodyPr/>
          <a:lstStyle/>
          <a:p>
            <a:pPr marL="342900" indent="-342900">
              <a:buFont typeface="Arial" panose="020B0604020202020204" pitchFamily="34" charset="0"/>
              <a:buChar char="•"/>
            </a:pPr>
            <a:r>
              <a:rPr lang="en-US" dirty="0"/>
              <a:t>Deploy FHIR Server Samples reference architecture to bulk load FHIR data</a:t>
            </a:r>
          </a:p>
          <a:p>
            <a:pPr marL="342900" indent="-342900">
              <a:buFont typeface="Arial" panose="020B0604020202020204" pitchFamily="34" charset="0"/>
              <a:buChar char="•"/>
            </a:pPr>
            <a:r>
              <a:rPr lang="en-US" dirty="0"/>
              <a:t>Generate simulated patient data in FHIR format and load them into FHIR Server</a:t>
            </a:r>
          </a:p>
        </p:txBody>
      </p:sp>
      <p:sp>
        <p:nvSpPr>
          <p:cNvPr id="3" name="Title 2"/>
          <p:cNvSpPr>
            <a:spLocks noGrp="1"/>
          </p:cNvSpPr>
          <p:nvPr>
            <p:ph type="title"/>
          </p:nvPr>
        </p:nvSpPr>
        <p:spPr>
          <a:xfrm>
            <a:off x="455994" y="556381"/>
            <a:ext cx="11306469" cy="1012537"/>
          </a:xfrm>
        </p:spPr>
        <p:txBody>
          <a:bodyPr/>
          <a:lstStyle/>
          <a:p>
            <a:r>
              <a:rPr lang="en-US" dirty="0"/>
              <a:t>Challenge #1</a:t>
            </a:r>
            <a:br>
              <a:rPr lang="en-US" dirty="0"/>
            </a:br>
            <a:r>
              <a:rPr lang="en-US" sz="3600" dirty="0">
                <a:solidFill>
                  <a:srgbClr val="0078D7"/>
                </a:solidFill>
              </a:rPr>
              <a:t>Extract and load FHIR patient medical records</a:t>
            </a:r>
            <a:endParaRPr lang="en-US" dirty="0">
              <a:solidFill>
                <a:srgbClr val="0078D7"/>
              </a:solidFill>
            </a:endParaRPr>
          </a:p>
        </p:txBody>
      </p:sp>
    </p:spTree>
    <p:extLst>
      <p:ext uri="{BB962C8B-B14F-4D97-AF65-F5344CB8AC3E}">
        <p14:creationId xmlns:p14="http://schemas.microsoft.com/office/powerpoint/2010/main" val="19927301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8E2F-6334-7343-A894-CEE3F7BF8550}"/>
              </a:ext>
            </a:extLst>
          </p:cNvPr>
          <p:cNvSpPr>
            <a:spLocks noGrp="1"/>
          </p:cNvSpPr>
          <p:nvPr>
            <p:ph type="title"/>
          </p:nvPr>
        </p:nvSpPr>
        <p:spPr>
          <a:xfrm>
            <a:off x="406789" y="3029995"/>
            <a:ext cx="10551420" cy="1793104"/>
          </a:xfrm>
        </p:spPr>
        <p:txBody>
          <a:bodyPr/>
          <a:lstStyle/>
          <a:p>
            <a:r>
              <a:rPr lang="en-US" dirty="0"/>
              <a:t>Enabling Healthcare Solutions in Azure</a:t>
            </a:r>
          </a:p>
        </p:txBody>
      </p:sp>
      <p:sp>
        <p:nvSpPr>
          <p:cNvPr id="4" name="Text Placeholder 3">
            <a:extLst>
              <a:ext uri="{FF2B5EF4-FFF2-40B4-BE49-F238E27FC236}">
                <a16:creationId xmlns:a16="http://schemas.microsoft.com/office/drawing/2014/main" id="{56017264-8F93-1F45-A4CB-F58314207173}"/>
              </a:ext>
            </a:extLst>
          </p:cNvPr>
          <p:cNvSpPr>
            <a:spLocks noGrp="1"/>
          </p:cNvSpPr>
          <p:nvPr>
            <p:ph type="body" sz="quarter" idx="15"/>
          </p:nvPr>
        </p:nvSpPr>
        <p:spPr>
          <a:xfrm>
            <a:off x="406789" y="4844950"/>
            <a:ext cx="9602819" cy="456279"/>
          </a:xfrm>
        </p:spPr>
        <p:txBody>
          <a:bodyPr vert="horz" wrap="square" lIns="0" tIns="91440" rIns="146304" bIns="91440" rtlCol="0" anchor="t">
            <a:spAutoFit/>
          </a:bodyPr>
          <a:lstStyle/>
          <a:p>
            <a:endParaRPr lang="en-US" sz="1750">
              <a:solidFill>
                <a:schemeClr val="accent2"/>
              </a:solidFill>
              <a:latin typeface="+mn-lt"/>
              <a:cs typeface="Segoe UI"/>
            </a:endParaRPr>
          </a:p>
        </p:txBody>
      </p:sp>
    </p:spTree>
    <p:extLst>
      <p:ext uri="{BB962C8B-B14F-4D97-AF65-F5344CB8AC3E}">
        <p14:creationId xmlns:p14="http://schemas.microsoft.com/office/powerpoint/2010/main" val="21797563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0771-036E-F34D-99AE-913CFEE9D73F}"/>
              </a:ext>
            </a:extLst>
          </p:cNvPr>
          <p:cNvSpPr>
            <a:spLocks noGrp="1"/>
          </p:cNvSpPr>
          <p:nvPr>
            <p:ph type="title"/>
          </p:nvPr>
        </p:nvSpPr>
        <p:spPr>
          <a:xfrm>
            <a:off x="455995" y="620428"/>
            <a:ext cx="11306469" cy="403137"/>
          </a:xfrm>
        </p:spPr>
        <p:txBody>
          <a:bodyPr/>
          <a:lstStyle/>
          <a:p>
            <a:r>
              <a:rPr lang="en-US" sz="3200"/>
              <a:t>Unblock healthcare innovation with health data interoperability</a:t>
            </a:r>
          </a:p>
        </p:txBody>
      </p:sp>
      <p:sp>
        <p:nvSpPr>
          <p:cNvPr id="4" name="Rectangle 3">
            <a:extLst>
              <a:ext uri="{FF2B5EF4-FFF2-40B4-BE49-F238E27FC236}">
                <a16:creationId xmlns:a16="http://schemas.microsoft.com/office/drawing/2014/main" id="{E84A5150-D0E9-5E40-945D-850301B00DF0}"/>
              </a:ext>
            </a:extLst>
          </p:cNvPr>
          <p:cNvSpPr/>
          <p:nvPr/>
        </p:nvSpPr>
        <p:spPr bwMode="auto">
          <a:xfrm>
            <a:off x="816756" y="2329742"/>
            <a:ext cx="10676629" cy="2579752"/>
          </a:xfrm>
          <a:prstGeom prst="rect">
            <a:avLst/>
          </a:prstGeom>
          <a:noFill/>
          <a:ln w="12700">
            <a:solidFill>
              <a:schemeClr val="bg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err="1"/>
          </a:p>
        </p:txBody>
      </p:sp>
      <p:sp>
        <p:nvSpPr>
          <p:cNvPr id="5" name="Rectangle 71">
            <a:extLst>
              <a:ext uri="{FF2B5EF4-FFF2-40B4-BE49-F238E27FC236}">
                <a16:creationId xmlns:a16="http://schemas.microsoft.com/office/drawing/2014/main" id="{1EF30DB1-5521-EF4D-861F-6A12A0947D65}"/>
              </a:ext>
            </a:extLst>
          </p:cNvPr>
          <p:cNvSpPr/>
          <p:nvPr/>
        </p:nvSpPr>
        <p:spPr>
          <a:xfrm>
            <a:off x="881222" y="3330359"/>
            <a:ext cx="2657474" cy="830997"/>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Based on industry standards for health data interoperability</a:t>
            </a:r>
          </a:p>
        </p:txBody>
      </p:sp>
      <p:sp>
        <p:nvSpPr>
          <p:cNvPr id="6" name="Rectangle 71">
            <a:extLst>
              <a:ext uri="{FF2B5EF4-FFF2-40B4-BE49-F238E27FC236}">
                <a16:creationId xmlns:a16="http://schemas.microsoft.com/office/drawing/2014/main" id="{78F57D7F-3EB6-6249-8BB2-2765A7C491CC}"/>
              </a:ext>
            </a:extLst>
          </p:cNvPr>
          <p:cNvSpPr/>
          <p:nvPr/>
        </p:nvSpPr>
        <p:spPr>
          <a:xfrm>
            <a:off x="4481937" y="3330359"/>
            <a:ext cx="3353390"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Secure management of Protected Health Information (PHI) in a compliant cloud environment</a:t>
            </a:r>
          </a:p>
        </p:txBody>
      </p:sp>
      <p:sp>
        <p:nvSpPr>
          <p:cNvPr id="7" name="Rectangle 71">
            <a:extLst>
              <a:ext uri="{FF2B5EF4-FFF2-40B4-BE49-F238E27FC236}">
                <a16:creationId xmlns:a16="http://schemas.microsoft.com/office/drawing/2014/main" id="{5873C0B9-1C38-FE4D-BE91-5AEAD82AC167}"/>
              </a:ext>
            </a:extLst>
          </p:cNvPr>
          <p:cNvSpPr/>
          <p:nvPr/>
        </p:nvSpPr>
        <p:spPr>
          <a:xfrm>
            <a:off x="8593470" y="3330359"/>
            <a:ext cx="2842573"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Accelerate machine learning, data analytics, and operational outcomes with data in a normalized state</a:t>
            </a:r>
          </a:p>
        </p:txBody>
      </p:sp>
      <p:sp>
        <p:nvSpPr>
          <p:cNvPr id="8" name="Title 1">
            <a:extLst>
              <a:ext uri="{FF2B5EF4-FFF2-40B4-BE49-F238E27FC236}">
                <a16:creationId xmlns:a16="http://schemas.microsoft.com/office/drawing/2014/main" id="{42474BE3-7FFF-294E-816C-3A339DFDC2C9}"/>
              </a:ext>
            </a:extLst>
          </p:cNvPr>
          <p:cNvSpPr txBox="1">
            <a:spLocks/>
          </p:cNvSpPr>
          <p:nvPr/>
        </p:nvSpPr>
        <p:spPr>
          <a:xfrm>
            <a:off x="4599330" y="4698956"/>
            <a:ext cx="3111480" cy="397545"/>
          </a:xfrm>
          <a:prstGeom prst="rect">
            <a:avLst/>
          </a:prstGeom>
          <a:solidFill>
            <a:schemeClr val="bg1"/>
          </a:solid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gn="ctr"/>
            <a:r>
              <a:rPr lang="en-US">
                <a:solidFill>
                  <a:schemeClr val="tx2"/>
                </a:solidFill>
              </a:rPr>
              <a:t>Azure API for FHIR</a:t>
            </a:r>
          </a:p>
        </p:txBody>
      </p:sp>
      <p:grpSp>
        <p:nvGrpSpPr>
          <p:cNvPr id="38" name="Group 37">
            <a:extLst>
              <a:ext uri="{FF2B5EF4-FFF2-40B4-BE49-F238E27FC236}">
                <a16:creationId xmlns:a16="http://schemas.microsoft.com/office/drawing/2014/main" id="{B8A348ED-E818-6D4F-AD17-414F1EB926EB}"/>
              </a:ext>
            </a:extLst>
          </p:cNvPr>
          <p:cNvGrpSpPr/>
          <p:nvPr/>
        </p:nvGrpSpPr>
        <p:grpSpPr>
          <a:xfrm>
            <a:off x="1514808" y="1641520"/>
            <a:ext cx="1371600" cy="1371600"/>
            <a:chOff x="1455738" y="2109570"/>
            <a:chExt cx="1371600" cy="1371600"/>
          </a:xfrm>
        </p:grpSpPr>
        <p:sp>
          <p:nvSpPr>
            <p:cNvPr id="10" name="Oval 9">
              <a:extLst>
                <a:ext uri="{FF2B5EF4-FFF2-40B4-BE49-F238E27FC236}">
                  <a16:creationId xmlns:a16="http://schemas.microsoft.com/office/drawing/2014/main" id="{A73417EA-18C7-6944-AF7A-E1BD4A9C831E}"/>
                </a:ext>
              </a:extLst>
            </p:cNvPr>
            <p:cNvSpPr/>
            <p:nvPr/>
          </p:nvSpPr>
          <p:spPr bwMode="auto">
            <a:xfrm>
              <a:off x="1455738" y="2109570"/>
              <a:ext cx="1371600" cy="1371600"/>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descr="A drawing of a face&#10;&#10;Description automatically generated">
              <a:extLst>
                <a:ext uri="{FF2B5EF4-FFF2-40B4-BE49-F238E27FC236}">
                  <a16:creationId xmlns:a16="http://schemas.microsoft.com/office/drawing/2014/main" id="{C50ECC2E-61DD-D44B-8537-E8AFEC4EC85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5433"/>
            <a:stretch/>
          </p:blipFill>
          <p:spPr>
            <a:xfrm>
              <a:off x="1807670" y="2332911"/>
              <a:ext cx="686437" cy="914400"/>
            </a:xfrm>
            <a:prstGeom prst="rect">
              <a:avLst/>
            </a:prstGeom>
          </p:spPr>
        </p:pic>
      </p:grpSp>
      <p:grpSp>
        <p:nvGrpSpPr>
          <p:cNvPr id="39" name="Group 38">
            <a:extLst>
              <a:ext uri="{FF2B5EF4-FFF2-40B4-BE49-F238E27FC236}">
                <a16:creationId xmlns:a16="http://schemas.microsoft.com/office/drawing/2014/main" id="{F9D750C6-E8C3-2841-A642-6BBEE967F6C4}"/>
              </a:ext>
            </a:extLst>
          </p:cNvPr>
          <p:cNvGrpSpPr/>
          <p:nvPr/>
        </p:nvGrpSpPr>
        <p:grpSpPr>
          <a:xfrm>
            <a:off x="5463481" y="1641520"/>
            <a:ext cx="1371600" cy="1371600"/>
            <a:chOff x="5404411" y="2109570"/>
            <a:chExt cx="1371600" cy="1371600"/>
          </a:xfrm>
        </p:grpSpPr>
        <p:grpSp>
          <p:nvGrpSpPr>
            <p:cNvPr id="12" name="Group 11">
              <a:extLst>
                <a:ext uri="{FF2B5EF4-FFF2-40B4-BE49-F238E27FC236}">
                  <a16:creationId xmlns:a16="http://schemas.microsoft.com/office/drawing/2014/main" id="{541FF85A-B5F1-4948-B6E9-7E7D3C673FC2}"/>
                </a:ext>
              </a:extLst>
            </p:cNvPr>
            <p:cNvGrpSpPr/>
            <p:nvPr/>
          </p:nvGrpSpPr>
          <p:grpSpPr>
            <a:xfrm>
              <a:off x="5404411" y="2109570"/>
              <a:ext cx="1371600" cy="1371600"/>
              <a:chOff x="5545931" y="2109570"/>
              <a:chExt cx="1371600" cy="1371600"/>
            </a:xfrm>
            <a:solidFill>
              <a:schemeClr val="bg1"/>
            </a:solidFill>
          </p:grpSpPr>
          <p:sp>
            <p:nvSpPr>
              <p:cNvPr id="13" name="Oval 12">
                <a:extLst>
                  <a:ext uri="{FF2B5EF4-FFF2-40B4-BE49-F238E27FC236}">
                    <a16:creationId xmlns:a16="http://schemas.microsoft.com/office/drawing/2014/main" id="{B068334B-FB0F-1A47-9EB7-F43B227CC1BE}"/>
                  </a:ext>
                </a:extLst>
              </p:cNvPr>
              <p:cNvSpPr/>
              <p:nvPr/>
            </p:nvSpPr>
            <p:spPr bwMode="auto">
              <a:xfrm>
                <a:off x="5545931"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2">
                <a:extLst>
                  <a:ext uri="{FF2B5EF4-FFF2-40B4-BE49-F238E27FC236}">
                    <a16:creationId xmlns:a16="http://schemas.microsoft.com/office/drawing/2014/main" id="{12844B20-5498-B94D-99AB-2B6024294D30}"/>
                  </a:ext>
                </a:extLst>
              </p:cNvPr>
              <p:cNvSpPr>
                <a:spLocks/>
              </p:cNvSpPr>
              <p:nvPr/>
            </p:nvSpPr>
            <p:spPr bwMode="auto">
              <a:xfrm>
                <a:off x="5968187" y="2510815"/>
                <a:ext cx="533542" cy="3718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35" name="Graphic 34">
              <a:extLst>
                <a:ext uri="{FF2B5EF4-FFF2-40B4-BE49-F238E27FC236}">
                  <a16:creationId xmlns:a16="http://schemas.microsoft.com/office/drawing/2014/main" id="{99217F28-CD9D-F444-8C64-20D577CB3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297" y="2352121"/>
              <a:ext cx="914400" cy="914400"/>
            </a:xfrm>
            <a:prstGeom prst="rect">
              <a:avLst/>
            </a:prstGeom>
          </p:spPr>
        </p:pic>
      </p:grpSp>
      <p:grpSp>
        <p:nvGrpSpPr>
          <p:cNvPr id="40" name="Group 39">
            <a:extLst>
              <a:ext uri="{FF2B5EF4-FFF2-40B4-BE49-F238E27FC236}">
                <a16:creationId xmlns:a16="http://schemas.microsoft.com/office/drawing/2014/main" id="{FAFC04C2-8EEB-AA4F-8D2C-87CB51E94B43}"/>
              </a:ext>
            </a:extLst>
          </p:cNvPr>
          <p:cNvGrpSpPr/>
          <p:nvPr/>
        </p:nvGrpSpPr>
        <p:grpSpPr>
          <a:xfrm>
            <a:off x="9412155" y="1641520"/>
            <a:ext cx="1371600" cy="1371600"/>
            <a:chOff x="9353085" y="2109570"/>
            <a:chExt cx="1371600" cy="1371600"/>
          </a:xfrm>
        </p:grpSpPr>
        <p:grpSp>
          <p:nvGrpSpPr>
            <p:cNvPr id="23" name="Group 22">
              <a:extLst>
                <a:ext uri="{FF2B5EF4-FFF2-40B4-BE49-F238E27FC236}">
                  <a16:creationId xmlns:a16="http://schemas.microsoft.com/office/drawing/2014/main" id="{B6D7D1E6-85A1-C740-A545-6FFB6624A4F0}"/>
                </a:ext>
              </a:extLst>
            </p:cNvPr>
            <p:cNvGrpSpPr/>
            <p:nvPr/>
          </p:nvGrpSpPr>
          <p:grpSpPr>
            <a:xfrm>
              <a:off x="9353085" y="2109570"/>
              <a:ext cx="1371600" cy="1371600"/>
              <a:chOff x="9494605" y="2109570"/>
              <a:chExt cx="1371600" cy="1371600"/>
            </a:xfrm>
            <a:solidFill>
              <a:schemeClr val="bg1"/>
            </a:solidFill>
          </p:grpSpPr>
          <p:sp>
            <p:nvSpPr>
              <p:cNvPr id="24" name="Oval 23">
                <a:extLst>
                  <a:ext uri="{FF2B5EF4-FFF2-40B4-BE49-F238E27FC236}">
                    <a16:creationId xmlns:a16="http://schemas.microsoft.com/office/drawing/2014/main" id="{1FE821B4-65C4-5146-AF00-EEF9CC9585D4}"/>
                  </a:ext>
                </a:extLst>
              </p:cNvPr>
              <p:cNvSpPr/>
              <p:nvPr/>
            </p:nvSpPr>
            <p:spPr bwMode="auto">
              <a:xfrm>
                <a:off x="9494605"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125" descr="shield, lock">
                <a:extLst>
                  <a:ext uri="{FF2B5EF4-FFF2-40B4-BE49-F238E27FC236}">
                    <a16:creationId xmlns:a16="http://schemas.microsoft.com/office/drawing/2014/main" id="{1CC5AE89-9CEA-2741-93EC-CB776EF19EA7}"/>
                  </a:ext>
                </a:extLst>
              </p:cNvPr>
              <p:cNvGrpSpPr>
                <a:grpSpLocks noChangeAspect="1"/>
              </p:cNvGrpSpPr>
              <p:nvPr/>
            </p:nvGrpSpPr>
            <p:grpSpPr bwMode="auto">
              <a:xfrm>
                <a:off x="9766069" y="2382431"/>
                <a:ext cx="828674" cy="825880"/>
                <a:chOff x="2224" y="3045"/>
                <a:chExt cx="297" cy="296"/>
              </a:xfrm>
              <a:grpFill/>
            </p:grpSpPr>
            <p:sp>
              <p:nvSpPr>
                <p:cNvPr id="26" name="AutoShape 124">
                  <a:extLst>
                    <a:ext uri="{FF2B5EF4-FFF2-40B4-BE49-F238E27FC236}">
                      <a16:creationId xmlns:a16="http://schemas.microsoft.com/office/drawing/2014/main" id="{3F7B6D30-93D5-5445-96F3-1829FDF9470B}"/>
                    </a:ext>
                  </a:extLst>
                </p:cNvPr>
                <p:cNvSpPr>
                  <a:spLocks noChangeAspect="1" noChangeArrowheads="1" noTextEdit="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7">
                  <a:extLst>
                    <a:ext uri="{FF2B5EF4-FFF2-40B4-BE49-F238E27FC236}">
                      <a16:creationId xmlns:a16="http://schemas.microsoft.com/office/drawing/2014/main" id="{BBE1C389-5146-D744-8F92-B3D660954B8D}"/>
                    </a:ext>
                  </a:extLst>
                </p:cNvPr>
                <p:cNvSpPr>
                  <a:spLocks noChangeArrowheads="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9">
                  <a:extLst>
                    <a:ext uri="{FF2B5EF4-FFF2-40B4-BE49-F238E27FC236}">
                      <a16:creationId xmlns:a16="http://schemas.microsoft.com/office/drawing/2014/main" id="{820F3E6B-5207-FA40-BE41-8E27800FC78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7" name="Graphic 36">
              <a:extLst>
                <a:ext uri="{FF2B5EF4-FFF2-40B4-BE49-F238E27FC236}">
                  <a16:creationId xmlns:a16="http://schemas.microsoft.com/office/drawing/2014/main" id="{92B9A86E-A79B-244B-973E-7609472762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036" y="2345506"/>
              <a:ext cx="914400" cy="914400"/>
            </a:xfrm>
            <a:prstGeom prst="rect">
              <a:avLst/>
            </a:prstGeom>
          </p:spPr>
        </p:pic>
      </p:grpSp>
    </p:spTree>
    <p:extLst>
      <p:ext uri="{BB962C8B-B14F-4D97-AF65-F5344CB8AC3E}">
        <p14:creationId xmlns:p14="http://schemas.microsoft.com/office/powerpoint/2010/main" val="75840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2.29167E-6 0.04491 L -2.29167E-6 0.00023 " pathEditMode="relative" rAng="0" ptsTypes="AA">
                                      <p:cBhvr>
                                        <p:cTn id="9" dur="500" fill="hold"/>
                                        <p:tgtEl>
                                          <p:spTgt spid="5"/>
                                        </p:tgtEl>
                                        <p:attrNameLst>
                                          <p:attrName>ppt_x</p:attrName>
                                          <p:attrName>ppt_y</p:attrName>
                                        </p:attrNameLst>
                                      </p:cBhvr>
                                      <p:rCtr x="0" y="-2245"/>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750"/>
                                  </p:stCondLst>
                                  <p:childTnLst>
                                    <p:animMotion origin="layout" path="M -4.16667E-7 0.04491 L -4.16667E-7 0.00023 " pathEditMode="relative" rAng="0" ptsTypes="AA">
                                      <p:cBhvr>
                                        <p:cTn id="14" dur="500" fill="hold"/>
                                        <p:tgtEl>
                                          <p:spTgt spid="6"/>
                                        </p:tgtEl>
                                        <p:attrNameLst>
                                          <p:attrName>ppt_x</p:attrName>
                                          <p:attrName>ppt_y</p:attrName>
                                        </p:attrNameLst>
                                      </p:cBhvr>
                                      <p:rCtr x="0" y="-2245"/>
                                    </p:animMotion>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0"/>
                                  </p:stCondLst>
                                  <p:childTnLst>
                                    <p:animMotion origin="layout" path="M 3.54167E-6 0.04491 L 3.54167E-6 0.00023 " pathEditMode="relative" rAng="0" ptsTypes="AA">
                                      <p:cBhvr>
                                        <p:cTn id="19" dur="500" fill="hold"/>
                                        <p:tgtEl>
                                          <p:spTgt spid="7"/>
                                        </p:tgtEl>
                                        <p:attrNameLst>
                                          <p:attrName>ppt_x</p:attrName>
                                          <p:attrName>ppt_y</p:attrName>
                                        </p:attrNameLst>
                                      </p:cBhvr>
                                      <p:rCtr x="0" y="-2245"/>
                                    </p:animMotion>
                                  </p:childTnLst>
                                </p:cTn>
                              </p:par>
                              <p:par>
                                <p:cTn id="20" presetID="2" presetClass="entr" presetSubtype="4" decel="100000" fill="hold" grpId="0"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16" presetClass="entr" presetSubtype="21" fill="hold" grpId="0" nodeType="withEffect">
                                  <p:stCondLst>
                                    <p:cond delay="150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 presetClass="entr" presetSubtype="0" fill="hold" nodeType="with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par>
                                <p:cTn id="29" presetID="6" presetClass="emph" presetSubtype="0" accel="50000" autoRev="1" fill="hold" nodeType="withEffect">
                                  <p:stCondLst>
                                    <p:cond delay="0"/>
                                  </p:stCondLst>
                                  <p:childTnLst>
                                    <p:animScale>
                                      <p:cBhvr>
                                        <p:cTn id="30" dur="500" fill="hold"/>
                                        <p:tgtEl>
                                          <p:spTgt spid="38"/>
                                        </p:tgtEl>
                                      </p:cBhvr>
                                      <p:by x="0" y="0"/>
                                    </p:animScale>
                                  </p:childTnLst>
                                </p:cTn>
                              </p:par>
                              <p:par>
                                <p:cTn id="31" presetID="1" presetClass="entr" presetSubtype="0" fill="hold" nodeType="withEffect">
                                  <p:stCondLst>
                                    <p:cond delay="750"/>
                                  </p:stCondLst>
                                  <p:childTnLst>
                                    <p:set>
                                      <p:cBhvr>
                                        <p:cTn id="32" dur="1" fill="hold">
                                          <p:stCondLst>
                                            <p:cond delay="0"/>
                                          </p:stCondLst>
                                        </p:cTn>
                                        <p:tgtEl>
                                          <p:spTgt spid="39"/>
                                        </p:tgtEl>
                                        <p:attrNameLst>
                                          <p:attrName>style.visibility</p:attrName>
                                        </p:attrNameLst>
                                      </p:cBhvr>
                                      <p:to>
                                        <p:strVal val="visible"/>
                                      </p:to>
                                    </p:set>
                                  </p:childTnLst>
                                </p:cTn>
                              </p:par>
                              <p:par>
                                <p:cTn id="33" presetID="6" presetClass="emph" presetSubtype="0" accel="50000" autoRev="1" fill="hold" nodeType="withEffect">
                                  <p:stCondLst>
                                    <p:cond delay="0"/>
                                  </p:stCondLst>
                                  <p:childTnLst>
                                    <p:animScale>
                                      <p:cBhvr>
                                        <p:cTn id="34" dur="500" fill="hold"/>
                                        <p:tgtEl>
                                          <p:spTgt spid="39"/>
                                        </p:tgtEl>
                                      </p:cBhvr>
                                      <p:by x="0" y="0"/>
                                    </p:animScale>
                                  </p:childTnLst>
                                </p:cTn>
                              </p:par>
                              <p:par>
                                <p:cTn id="35" presetID="1" presetClass="entr" presetSubtype="0" fill="hold" nodeType="withEffect">
                                  <p:stCondLst>
                                    <p:cond delay="1000"/>
                                  </p:stCondLst>
                                  <p:childTnLst>
                                    <p:set>
                                      <p:cBhvr>
                                        <p:cTn id="36" dur="1" fill="hold">
                                          <p:stCondLst>
                                            <p:cond delay="0"/>
                                          </p:stCondLst>
                                        </p:cTn>
                                        <p:tgtEl>
                                          <p:spTgt spid="40"/>
                                        </p:tgtEl>
                                        <p:attrNameLst>
                                          <p:attrName>style.visibility</p:attrName>
                                        </p:attrNameLst>
                                      </p:cBhvr>
                                      <p:to>
                                        <p:strVal val="visible"/>
                                      </p:to>
                                    </p:set>
                                  </p:childTnLst>
                                </p:cTn>
                              </p:par>
                              <p:par>
                                <p:cTn id="37" presetID="6" presetClass="emph" presetSubtype="0" accel="50000" autoRev="1" fill="hold" nodeType="withEffect">
                                  <p:stCondLst>
                                    <p:cond delay="0"/>
                                  </p:stCondLst>
                                  <p:childTnLst>
                                    <p:animScale>
                                      <p:cBhvr>
                                        <p:cTn id="38" dur="500" fill="hold"/>
                                        <p:tgtEl>
                                          <p:spTgt spid="4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p:bldP spid="6" grpId="1"/>
      <p:bldP spid="7" grpId="0"/>
      <p:bldP spid="7" grpId="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theme/theme1.xml><?xml version="1.0" encoding="utf-8"?>
<a:theme xmlns:a="http://schemas.openxmlformats.org/drawingml/2006/main" name="WHITE TEMPLATE">
  <a:themeElements>
    <a:clrScheme name="Azure for Health">
      <a:dk1>
        <a:srgbClr val="505050"/>
      </a:dk1>
      <a:lt1>
        <a:srgbClr val="FFFFFF"/>
      </a:lt1>
      <a:dk2>
        <a:srgbClr val="0078D3"/>
      </a:dk2>
      <a:lt2>
        <a:srgbClr val="50E6FF"/>
      </a:lt2>
      <a:accent1>
        <a:srgbClr val="757579"/>
      </a:accent1>
      <a:accent2>
        <a:srgbClr val="EBEBEB"/>
      </a:accent2>
      <a:accent3>
        <a:srgbClr val="00000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7430E3C2BED8E4EBEA0EBD5FD86549B" ma:contentTypeVersion="7" ma:contentTypeDescription="Create a new document." ma:contentTypeScope="" ma:versionID="4b01f1e147d11975b403558c8c8d8915">
  <xsd:schema xmlns:xsd="http://www.w3.org/2001/XMLSchema" xmlns:xs="http://www.w3.org/2001/XMLSchema" xmlns:p="http://schemas.microsoft.com/office/2006/metadata/properties" xmlns:ns2="655b1f60-57a9-4a11-8b53-c3c6528765a2" xmlns:ns3="2cfd3d28-6017-445c-9b27-a2d204dc93d8" targetNamespace="http://schemas.microsoft.com/office/2006/metadata/properties" ma:root="true" ma:fieldsID="50d1f594be50b33d78a28e43a0660d10" ns2:_="" ns3:_="">
    <xsd:import namespace="655b1f60-57a9-4a11-8b53-c3c6528765a2"/>
    <xsd:import namespace="2cfd3d28-6017-445c-9b27-a2d204dc93d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b1f60-57a9-4a11-8b53-c3c6528765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d3d28-6017-445c-9b27-a2d204dc93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cfd3d28-6017-445c-9b27-a2d204dc93d8">
      <UserInfo>
        <DisplayName>Ana Casillas</DisplayName>
        <AccountId>325</AccountId>
        <AccountType/>
      </UserInfo>
      <UserInfo>
        <DisplayName>Claudia Medrano</DisplayName>
        <AccountId>326</AccountId>
        <AccountType/>
      </UserInfo>
      <UserInfo>
        <DisplayName>Marco Uribe</DisplayName>
        <AccountId>327</AccountId>
        <AccountType/>
      </UserInfo>
      <UserInfo>
        <DisplayName>Rodolfo Flores Cerda</DisplayName>
        <AccountId>328</AccountId>
        <AccountType/>
      </UserInfo>
      <UserInfo>
        <DisplayName>Francisco Castellanos Temblador</DisplayName>
        <AccountId>329</AccountId>
        <AccountType/>
      </UserInfo>
    </SharedWithUsers>
  </documentManagement>
</p:properties>
</file>

<file path=customXml/itemProps1.xml><?xml version="1.0" encoding="utf-8"?>
<ds:datastoreItem xmlns:ds="http://schemas.openxmlformats.org/officeDocument/2006/customXml" ds:itemID="{FC918461-1139-4614-A26F-FACF6F900897}">
  <ds:schemaRefs>
    <ds:schemaRef ds:uri="http://schemas.microsoft.com/sharepoint/v3/contenttype/forms"/>
  </ds:schemaRefs>
</ds:datastoreItem>
</file>

<file path=customXml/itemProps2.xml><?xml version="1.0" encoding="utf-8"?>
<ds:datastoreItem xmlns:ds="http://schemas.openxmlformats.org/officeDocument/2006/customXml" ds:itemID="{A8DB5469-8D9C-4CEE-AE9F-956E5888A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b1f60-57a9-4a11-8b53-c3c6528765a2"/>
    <ds:schemaRef ds:uri="2cfd3d28-6017-445c-9b27-a2d204dc93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7EF424-72CC-407A-B5C8-85849543F9F8}">
  <ds:schemaRefs>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2cfd3d28-6017-445c-9b27-a2d204dc93d8"/>
    <ds:schemaRef ds:uri="655b1f60-57a9-4a11-8b53-c3c6528765a2"/>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TotalTime>
  <Words>3609</Words>
  <Application>Microsoft Office PowerPoint</Application>
  <PresentationFormat>Widescreen</PresentationFormat>
  <Paragraphs>424</Paragraphs>
  <Slides>30</Slides>
  <Notes>21</Notes>
  <HiddenSlides>2</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30</vt:i4>
      </vt:variant>
    </vt:vector>
  </HeadingPairs>
  <TitlesOfParts>
    <vt:vector size="45" baseType="lpstr">
      <vt:lpstr>-apple-system</vt:lpstr>
      <vt:lpstr>Arial</vt:lpstr>
      <vt:lpstr>Calibri</vt:lpstr>
      <vt:lpstr>Calibri Light</vt:lpstr>
      <vt:lpstr>Consolas</vt:lpstr>
      <vt:lpstr>JACKPORT COLLEGE NCV</vt:lpstr>
      <vt:lpstr>Segoe UI</vt:lpstr>
      <vt:lpstr>Segoe UI Light</vt:lpstr>
      <vt:lpstr>Segoe UI Semibold</vt:lpstr>
      <vt:lpstr>Segoe UI Semilight</vt:lpstr>
      <vt:lpstr>Wingdings</vt:lpstr>
      <vt:lpstr>WHITE TEMPLATE</vt:lpstr>
      <vt:lpstr>Dynamics 365</vt:lpstr>
      <vt:lpstr>1_White Template</vt:lpstr>
      <vt:lpstr>1_Office Theme</vt:lpstr>
      <vt:lpstr>FHIR Powered Healthcare</vt:lpstr>
      <vt:lpstr>Kick Off Agenda</vt:lpstr>
      <vt:lpstr>Objectives</vt:lpstr>
      <vt:lpstr>Challenge #0 Pre-requisites – Ready, Set, GO!</vt:lpstr>
      <vt:lpstr>Challenge #1 Extract and load FHIR patient medical records</vt:lpstr>
      <vt:lpstr>Enabling Healthcare Solutions in Azure</vt:lpstr>
      <vt:lpstr>Modern Healthcare Solutions Face New Challenges</vt:lpstr>
      <vt:lpstr>Unblock healthcare innovation with health data interoperability</vt:lpstr>
      <vt:lpstr>Enabling Interoperability of Health Data</vt:lpstr>
      <vt:lpstr>Connecting at the point of care</vt:lpstr>
      <vt:lpstr>Enabling Healthcare Solutions in Azure</vt:lpstr>
      <vt:lpstr>Two offerings to meet your needs</vt:lpstr>
      <vt:lpstr>Cloud Models</vt:lpstr>
      <vt:lpstr>PowerPoint Presentation</vt:lpstr>
      <vt:lpstr>PowerPoint Presentation</vt:lpstr>
      <vt:lpstr>FHIR Bulk Import</vt:lpstr>
      <vt:lpstr>Challenge #2 Ingest and stream medical events for post-processing</vt:lpstr>
      <vt:lpstr>Azure FHIR Converter</vt:lpstr>
      <vt:lpstr>PowerPoint Presentation</vt:lpstr>
      <vt:lpstr>PowerPoint Presentation</vt:lpstr>
      <vt:lpstr>Challenge #3 Extract, transform and load patient clinical data</vt:lpstr>
      <vt:lpstr>PowerPoint Presentation</vt:lpstr>
      <vt:lpstr>Challenge #4 Connect to FHIR Server and Read FHIR Data through a JavaScript App</vt:lpstr>
      <vt:lpstr>Challenge #5 Explore patient medical records through FHIR Patient Dashboard and SMART on FHIR apps</vt:lpstr>
      <vt:lpstr>Health Data Interop Enabled by FHIR </vt:lpstr>
      <vt:lpstr>PowerPoint Presentation</vt:lpstr>
      <vt:lpstr>PowerPoint Presentation</vt:lpstr>
      <vt:lpstr>Challenge #6 Create a new Single Page App (SPA) for patient search</vt:lpstr>
      <vt:lpstr>Challenge #6 Create a new Single Page App (SPA) for patient search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Powered Healthcare</dc:title>
  <dc:creator>Richard Liang</dc:creator>
  <cp:lastModifiedBy>Richard Liang</cp:lastModifiedBy>
  <cp:revision>2</cp:revision>
  <dcterms:created xsi:type="dcterms:W3CDTF">2021-01-04T23:42:18Z</dcterms:created>
  <dcterms:modified xsi:type="dcterms:W3CDTF">2021-01-04T23:55:05Z</dcterms:modified>
</cp:coreProperties>
</file>